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4"/>
  </p:notesMasterIdLst>
  <p:handoutMasterIdLst>
    <p:handoutMasterId r:id="rId35"/>
  </p:handoutMasterIdLst>
  <p:sldIdLst>
    <p:sldId id="256" r:id="rId3"/>
    <p:sldId id="288" r:id="rId5"/>
    <p:sldId id="289" r:id="rId6"/>
    <p:sldId id="340" r:id="rId7"/>
    <p:sldId id="296" r:id="rId8"/>
    <p:sldId id="394" r:id="rId9"/>
    <p:sldId id="395" r:id="rId10"/>
    <p:sldId id="311" r:id="rId11"/>
    <p:sldId id="392" r:id="rId12"/>
    <p:sldId id="393" r:id="rId13"/>
    <p:sldId id="396" r:id="rId14"/>
    <p:sldId id="397" r:id="rId15"/>
    <p:sldId id="398" r:id="rId16"/>
    <p:sldId id="399" r:id="rId17"/>
    <p:sldId id="308" r:id="rId18"/>
    <p:sldId id="337" r:id="rId19"/>
    <p:sldId id="402" r:id="rId20"/>
    <p:sldId id="401" r:id="rId21"/>
    <p:sldId id="403" r:id="rId22"/>
    <p:sldId id="404" r:id="rId23"/>
    <p:sldId id="405" r:id="rId24"/>
    <p:sldId id="406" r:id="rId25"/>
    <p:sldId id="408" r:id="rId26"/>
    <p:sldId id="407" r:id="rId27"/>
    <p:sldId id="409" r:id="rId28"/>
    <p:sldId id="410" r:id="rId29"/>
    <p:sldId id="411" r:id="rId30"/>
    <p:sldId id="412" r:id="rId31"/>
    <p:sldId id="331" r:id="rId32"/>
    <p:sldId id="387" r:id="rId33"/>
    <p:sldId id="286" r:id="rId34"/>
  </p:sldIdLst>
  <p:sldSz cx="9144000" cy="5145405"/>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melia BT"/>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melia BT"/>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melia BT"/>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melia BT"/>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melia BT"/>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melia BT"/>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melia BT"/>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melia BT"/>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melia BT"/>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FF00"/>
    <a:srgbClr val="005426"/>
    <a:srgbClr val="1E93FE"/>
    <a:srgbClr val="8C3FC5"/>
    <a:srgbClr val="66CCFF"/>
    <a:srgbClr val="808080"/>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699"/>
    <p:restoredTop sz="94370"/>
  </p:normalViewPr>
  <p:slideViewPr>
    <p:cSldViewPr showGuides="1">
      <p:cViewPr varScale="1">
        <p:scale>
          <a:sx n="145" d="100"/>
          <a:sy n="145" d="100"/>
        </p:scale>
        <p:origin x="564" y="114"/>
      </p:cViewPr>
      <p:guideLst>
        <p:guide orient="horz" pos="1782"/>
        <p:guide pos="2682"/>
      </p:guideLst>
    </p:cSldViewPr>
  </p:slideViewPr>
  <p:notesTextViewPr>
    <p:cViewPr>
      <p:scale>
        <a:sx n="100" d="100"/>
        <a:sy n="100" d="100"/>
      </p:scale>
      <p:origin x="0" y="0"/>
    </p:cViewPr>
  </p:notesTextViewPr>
  <p:sorterViewPr showFormatting="0">
    <p:cViewPr varScale="1">
      <p:scale>
        <a:sx n="1" d="1"/>
        <a:sy n="1" d="1"/>
      </p:scale>
      <p:origin x="0" y="0"/>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608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608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608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Arial" panose="020B0604020202020204" pitchFamily="34" charset="0"/>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19EF37B-CDB3-4233-A2D2-FFB154B532E0}"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124" name="Rectangle 4"/>
          <p:cNvSpPr>
            <a:spLocks noGrp="1" noRot="1" noChangeAspect="1" noTextEdit="1"/>
          </p:cNvSpPr>
          <p:nvPr>
            <p:ph type="sldImg"/>
          </p:nvPr>
        </p:nvSpPr>
        <p:spPr>
          <a:xfrm>
            <a:off x="382588" y="685800"/>
            <a:ext cx="6092825" cy="3429000"/>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Click to edit Master text styles</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Second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Third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Fourth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Fifth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Arial" panose="020B0604020202020204" pitchFamily="34" charset="0"/>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4F0E6B8-738D-44E4-A766-163CCF79632C}"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
          <p:cNvSpPr>
            <a:spLocks noGrp="1" noRot="1" noChangeAspect="1" noTextEdit="1"/>
          </p:cNvSpPr>
          <p:nvPr>
            <p:ph type="sldImg"/>
          </p:nvPr>
        </p:nvSpPr>
        <p:spPr/>
      </p:sp>
      <p:sp>
        <p:nvSpPr>
          <p:cNvPr id="7170"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2A7E481-65AE-4970-BFBC-9871D3EF22CA}"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noTextEdit="1"/>
          </p:cNvSpPr>
          <p:nvPr>
            <p:ph type="sldImg"/>
          </p:nvPr>
        </p:nvSpPr>
        <p:spPr/>
      </p:sp>
      <p:sp>
        <p:nvSpPr>
          <p:cNvPr id="17410"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noTextEdit="1"/>
          </p:cNvSpPr>
          <p:nvPr>
            <p:ph type="sldImg"/>
          </p:nvPr>
        </p:nvSpPr>
        <p:spPr/>
      </p:sp>
      <p:sp>
        <p:nvSpPr>
          <p:cNvPr id="17410"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noTextEdit="1"/>
          </p:cNvSpPr>
          <p:nvPr>
            <p:ph type="sldImg"/>
          </p:nvPr>
        </p:nvSpPr>
        <p:spPr/>
      </p:sp>
      <p:sp>
        <p:nvSpPr>
          <p:cNvPr id="17410"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noTextEdit="1"/>
          </p:cNvSpPr>
          <p:nvPr>
            <p:ph type="sldImg"/>
          </p:nvPr>
        </p:nvSpPr>
        <p:spPr/>
      </p:sp>
      <p:sp>
        <p:nvSpPr>
          <p:cNvPr id="17410"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noTextEdit="1"/>
          </p:cNvSpPr>
          <p:nvPr>
            <p:ph type="sldImg"/>
          </p:nvPr>
        </p:nvSpPr>
        <p:spPr/>
      </p:sp>
      <p:sp>
        <p:nvSpPr>
          <p:cNvPr id="17410"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p:sp>
      <p:sp>
        <p:nvSpPr>
          <p:cNvPr id="27650"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48D9AB2-BADC-473A-A698-0F2CD604D259}" type="slidenum">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noTextEdit="1"/>
          </p:cNvSpPr>
          <p:nvPr>
            <p:ph type="sldImg"/>
          </p:nvPr>
        </p:nvSpPr>
        <p:spPr/>
      </p:sp>
      <p:sp>
        <p:nvSpPr>
          <p:cNvPr id="9218" name="备注占位符 2"/>
          <p:cNvSpPr>
            <a:spLocks noGrp="1"/>
          </p:cNvSpPr>
          <p:nvPr>
            <p:ph type="body"/>
          </p:nvPr>
        </p:nvSpPr>
        <p:spPr/>
        <p:txBody>
          <a:bodyPr wrap="square" lIns="91440" tIns="45720" rIns="91440" bIns="45720" anchor="t"/>
          <a:p>
            <a:pPr lvl="0"/>
            <a:endParaRPr lang="zh-CN" altLang="en-US" dirty="0"/>
          </a:p>
        </p:txBody>
      </p:sp>
      <p:sp>
        <p:nvSpPr>
          <p:cNvPr id="921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b="0" dirty="0">
                <a:latin typeface="Arial" panose="020B0604020202020204" pitchFamily="34" charset="0"/>
                <a:ea typeface="华文细黑" panose="02010600040101010101" pitchFamily="2" charset="-122"/>
              </a:rPr>
            </a:fld>
            <a:endParaRPr lang="en-US" altLang="zh-CN" sz="1200" b="0" dirty="0">
              <a:latin typeface="Arial" panose="020B0604020202020204" pitchFamily="34" charset="0"/>
              <a:ea typeface="华文细黑" panose="0201060004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p:sp>
      <p:sp>
        <p:nvSpPr>
          <p:cNvPr id="2969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幻灯片图像占位符 1"/>
          <p:cNvSpPr>
            <a:spLocks noGrp="1" noRot="1" noChangeAspect="1" noTextEdit="1"/>
          </p:cNvSpPr>
          <p:nvPr>
            <p:ph type="sldImg"/>
          </p:nvPr>
        </p:nvSpPr>
        <p:spPr/>
      </p:sp>
      <p:sp>
        <p:nvSpPr>
          <p:cNvPr id="46082"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48D9AB2-BADC-473A-A698-0F2CD604D259}" type="slidenum">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noChangeAspect="1" noTextEdit="1"/>
          </p:cNvSpPr>
          <p:nvPr>
            <p:ph type="sldImg"/>
          </p:nvPr>
        </p:nvSpPr>
        <p:spPr/>
      </p:sp>
      <p:sp>
        <p:nvSpPr>
          <p:cNvPr id="11266"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48D9AB2-BADC-473A-A698-0F2CD604D259}" type="slidenum">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幻灯片图像占位符 1"/>
          <p:cNvSpPr>
            <a:spLocks noGrp="1" noRot="1" noChangeAspect="1" noTextEdit="1"/>
          </p:cNvSpPr>
          <p:nvPr>
            <p:ph type="sldImg"/>
          </p:nvPr>
        </p:nvSpPr>
        <p:spPr/>
      </p:sp>
      <p:sp>
        <p:nvSpPr>
          <p:cNvPr id="60418"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幻灯片图像占位符 1"/>
          <p:cNvSpPr>
            <a:spLocks noGrp="1" noRot="1" noChangeAspect="1" noTextEdit="1"/>
          </p:cNvSpPr>
          <p:nvPr>
            <p:ph type="sldImg"/>
          </p:nvPr>
        </p:nvSpPr>
        <p:spPr/>
      </p:sp>
      <p:sp>
        <p:nvSpPr>
          <p:cNvPr id="64514"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ED25C2B-53F2-4A93-A90B-75D504707355}"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ChangeAspect="1" noTextEdit="1"/>
          </p:cNvSpPr>
          <p:nvPr>
            <p:ph type="sldImg"/>
          </p:nvPr>
        </p:nvSpPr>
        <p:spPr/>
      </p:sp>
      <p:sp>
        <p:nvSpPr>
          <p:cNvPr id="13314"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noTextEdit="1"/>
          </p:cNvSpPr>
          <p:nvPr>
            <p:ph type="sldImg"/>
          </p:nvPr>
        </p:nvSpPr>
        <p:spPr/>
      </p:sp>
      <p:sp>
        <p:nvSpPr>
          <p:cNvPr id="15362"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48D9AB2-BADC-473A-A698-0F2CD604D259}" type="slidenum">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noTextEdit="1"/>
          </p:cNvSpPr>
          <p:nvPr>
            <p:ph type="sldImg"/>
          </p:nvPr>
        </p:nvSpPr>
        <p:spPr/>
      </p:sp>
      <p:sp>
        <p:nvSpPr>
          <p:cNvPr id="17410"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noTextEdit="1"/>
          </p:cNvSpPr>
          <p:nvPr>
            <p:ph type="sldImg"/>
          </p:nvPr>
        </p:nvSpPr>
        <p:spPr/>
      </p:sp>
      <p:sp>
        <p:nvSpPr>
          <p:cNvPr id="17410"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noTextEdit="1"/>
          </p:cNvSpPr>
          <p:nvPr>
            <p:ph type="sldImg"/>
          </p:nvPr>
        </p:nvSpPr>
        <p:spPr/>
      </p:sp>
      <p:sp>
        <p:nvSpPr>
          <p:cNvPr id="17410"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noTextEdit="1"/>
          </p:cNvSpPr>
          <p:nvPr>
            <p:ph type="sldImg"/>
          </p:nvPr>
        </p:nvSpPr>
        <p:spPr/>
      </p:sp>
      <p:sp>
        <p:nvSpPr>
          <p:cNvPr id="17410" name="备注占位符 2"/>
          <p:cNvSpPr>
            <a:spLocks noGrp="1"/>
          </p:cNvSpPr>
          <p:nvPr>
            <p:ph type="body"/>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bwMode="auto"/>
        <p:txBody>
          <a:bodyPr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A5E8DB0-55DC-4221-A99C-988BCD133B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PhAnim="0" showMasterSp="0"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2"/>
          <a:stretch>
            <a:fillRect/>
          </a:stretch>
        </p:blipFill>
        <p:spPr>
          <a:xfrm>
            <a:off x="0" y="1588"/>
            <a:ext cx="9144000" cy="5143500"/>
          </a:xfrm>
          <a:prstGeom prst="rect">
            <a:avLst/>
          </a:prstGeom>
          <a:noFill/>
          <a:ln w="9525">
            <a:noFill/>
          </a:ln>
        </p:spPr>
      </p:pic>
      <p:pic>
        <p:nvPicPr>
          <p:cNvPr id="2051" name="Picture 284"/>
          <p:cNvPicPr>
            <a:picLocks noChangeAspect="1"/>
          </p:cNvPicPr>
          <p:nvPr userDrawn="1"/>
        </p:nvPicPr>
        <p:blipFill>
          <a:blip r:embed="rId3"/>
          <a:stretch>
            <a:fillRect/>
          </a:stretch>
        </p:blipFill>
        <p:spPr>
          <a:xfrm>
            <a:off x="-3175" y="1588"/>
            <a:ext cx="9147175" cy="5143500"/>
          </a:xfrm>
          <a:prstGeom prst="rect">
            <a:avLst/>
          </a:prstGeom>
          <a:noFill/>
          <a:ln w="9525">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7_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4768850"/>
            <a:ext cx="2057400" cy="273050"/>
          </a:xfrm>
          <a:prstGeom prst="rect">
            <a:avLst/>
          </a:prstGeom>
        </p:spPr>
        <p:txBody>
          <a:bodyPr lIns="68577" tIns="34289" rIns="68577" bIns="34289"/>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58C93E5-6FF0-4F12-A05F-C8122A06B0AA}" type="datetimeFigureOut">
              <a:rPr kumimoji="0" lang="zh-CN" altLang="en-US" sz="1800" b="1" i="0" u="none" strike="noStrike" kern="1200" cap="none" spc="0" normalizeH="0" baseline="0" noProof="0">
                <a:ln>
                  <a:noFill/>
                </a:ln>
                <a:solidFill>
                  <a:schemeClr val="tx1"/>
                </a:solidFill>
                <a:effectLst/>
                <a:uLnTx/>
                <a:uFillTx/>
                <a:latin typeface="Amelia BT"/>
                <a:ea typeface="宋体" panose="02010600030101010101" pitchFamily="2" charset="-122"/>
                <a:cs typeface="+mn-cs"/>
              </a:rPr>
            </a:fld>
            <a:endParaRPr kumimoji="0" lang="zh-CN" altLang="en-US" sz="1800" b="1" i="0" u="none" strike="noStrike" kern="1200" cap="none" spc="0" normalizeH="0" baseline="0" noProof="0">
              <a:ln>
                <a:noFill/>
              </a:ln>
              <a:solidFill>
                <a:schemeClr val="tx1"/>
              </a:solidFill>
              <a:effectLst/>
              <a:uLnTx/>
              <a:uFillTx/>
              <a:latin typeface="Amelia BT"/>
              <a:ea typeface="宋体" panose="02010600030101010101" pitchFamily="2" charset="-122"/>
              <a:cs typeface="+mn-cs"/>
            </a:endParaRPr>
          </a:p>
        </p:txBody>
      </p:sp>
      <p:sp>
        <p:nvSpPr>
          <p:cNvPr id="3" name="页脚占位符 4"/>
          <p:cNvSpPr>
            <a:spLocks noGrp="1"/>
          </p:cNvSpPr>
          <p:nvPr>
            <p:ph type="ftr" sz="quarter" idx="3"/>
          </p:nvPr>
        </p:nvSpPr>
        <p:spPr>
          <a:xfrm>
            <a:off x="3028950" y="4768850"/>
            <a:ext cx="3086100" cy="273050"/>
          </a:xfrm>
          <a:prstGeom prst="rect">
            <a:avLst/>
          </a:prstGeom>
        </p:spPr>
        <p:txBody>
          <a:bodyPr lIns="68577" tIns="34289" rIns="68577" bIns="34289"/>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melia BT"/>
              <a:ea typeface="宋体" panose="02010600030101010101" pitchFamily="2" charset="-122"/>
              <a:cs typeface="+mn-cs"/>
            </a:endParaRPr>
          </a:p>
        </p:txBody>
      </p:sp>
      <p:sp>
        <p:nvSpPr>
          <p:cNvPr id="4" name="灯片编号占位符 5"/>
          <p:cNvSpPr>
            <a:spLocks noGrp="1"/>
          </p:cNvSpPr>
          <p:nvPr>
            <p:ph type="sldNum" sz="quarter" idx="4"/>
          </p:nvPr>
        </p:nvSpPr>
        <p:spPr>
          <a:xfrm>
            <a:off x="6457950" y="4768850"/>
            <a:ext cx="2057400" cy="273050"/>
          </a:xfrm>
          <a:prstGeom prst="rect">
            <a:avLst/>
          </a:prstGeom>
        </p:spPr>
        <p:txBody>
          <a:bodyPr lIns="68577" tIns="34289" rIns="68577" bIns="34289"/>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00C461A-9496-4264-B117-983CC003075A}" type="slidenum">
              <a:rPr kumimoji="0" lang="zh-CN" altLang="en-US" sz="1800" b="1" i="0" u="none" strike="noStrike" kern="1200" cap="none" spc="0" normalizeH="0" baseline="0" noProof="0">
                <a:ln>
                  <a:noFill/>
                </a:ln>
                <a:solidFill>
                  <a:schemeClr val="tx1"/>
                </a:solidFill>
                <a:effectLst/>
                <a:uLnTx/>
                <a:uFillTx/>
                <a:latin typeface="Amelia BT"/>
                <a:ea typeface="宋体" panose="02010600030101010101" pitchFamily="2" charset="-122"/>
                <a:cs typeface="+mn-cs"/>
              </a:rPr>
            </a:fld>
            <a:endParaRPr kumimoji="0" lang="zh-CN" altLang="en-US" sz="1800" b="1" i="0" u="none" strike="noStrike" kern="1200" cap="none" spc="0" normalizeH="0" baseline="0" noProof="0">
              <a:ln>
                <a:noFill/>
              </a:ln>
              <a:solidFill>
                <a:schemeClr val="tx1"/>
              </a:solidFill>
              <a:effectLst/>
              <a:uLnTx/>
              <a:uFillTx/>
              <a:latin typeface="Amelia BT"/>
              <a:ea typeface="宋体" panose="02010600030101010101" pitchFamily="2" charset="-122"/>
              <a:cs typeface="+mn-cs"/>
            </a:endParaRPr>
          </a:p>
        </p:txBody>
      </p:sp>
    </p:spTree>
  </p:cSld>
  <p:clrMapOvr>
    <a:masterClrMapping/>
  </p:clrMapOvr>
  <p:transition spd="slow" advClick="0" advTm="3000">
    <p:fade/>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8"/>
          <a:stretch>
            <a:fillRect/>
          </a:stretch>
        </a:blip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20204" pitchFamily="34" charset="0"/>
        </a:defRPr>
      </a:lvl2pPr>
      <a:lvl3pPr algn="l" rtl="0" eaLnBrk="0" fontAlgn="base" hangingPunct="0">
        <a:spcBef>
          <a:spcPct val="0"/>
        </a:spcBef>
        <a:spcAft>
          <a:spcPct val="0"/>
        </a:spcAft>
        <a:defRPr sz="4400" b="1">
          <a:solidFill>
            <a:schemeClr val="tx2"/>
          </a:solidFill>
          <a:latin typeface="Arial" panose="020B0604020202020204" pitchFamily="34" charset="0"/>
        </a:defRPr>
      </a:lvl3pPr>
      <a:lvl4pPr algn="l" rtl="0" eaLnBrk="0" fontAlgn="base" hangingPunct="0">
        <a:spcBef>
          <a:spcPct val="0"/>
        </a:spcBef>
        <a:spcAft>
          <a:spcPct val="0"/>
        </a:spcAft>
        <a:defRPr sz="4400" b="1">
          <a:solidFill>
            <a:schemeClr val="tx2"/>
          </a:solidFill>
          <a:latin typeface="Arial" panose="020B0604020202020204" pitchFamily="34" charset="0"/>
        </a:defRPr>
      </a:lvl4pPr>
      <a:lvl5pPr algn="l" rtl="0" eaLnBrk="0" fontAlgn="base" hangingPunct="0">
        <a:spcBef>
          <a:spcPct val="0"/>
        </a:spcBef>
        <a:spcAft>
          <a:spcPct val="0"/>
        </a:spcAft>
        <a:defRPr sz="4400" b="1">
          <a:solidFill>
            <a:schemeClr val="tx2"/>
          </a:solidFill>
          <a:latin typeface="Arial" panose="020B0604020202020204" pitchFamily="34" charset="0"/>
        </a:defRPr>
      </a:lvl5pPr>
      <a:lvl6pPr marL="457200" algn="l" rtl="0" fontAlgn="base">
        <a:spcBef>
          <a:spcPct val="0"/>
        </a:spcBef>
        <a:spcAft>
          <a:spcPct val="0"/>
        </a:spcAft>
        <a:defRPr sz="4400" b="1">
          <a:solidFill>
            <a:schemeClr val="tx2"/>
          </a:solidFill>
          <a:latin typeface="Arial" panose="020B0604020202020204" pitchFamily="34" charset="0"/>
        </a:defRPr>
      </a:lvl6pPr>
      <a:lvl7pPr marL="914400" algn="l" rtl="0" fontAlgn="base">
        <a:spcBef>
          <a:spcPct val="0"/>
        </a:spcBef>
        <a:spcAft>
          <a:spcPct val="0"/>
        </a:spcAft>
        <a:defRPr sz="4400" b="1">
          <a:solidFill>
            <a:schemeClr val="tx2"/>
          </a:solidFill>
          <a:latin typeface="Arial" panose="020B0604020202020204" pitchFamily="34" charset="0"/>
        </a:defRPr>
      </a:lvl7pPr>
      <a:lvl8pPr marL="1371600" algn="l" rtl="0" fontAlgn="base">
        <a:spcBef>
          <a:spcPct val="0"/>
        </a:spcBef>
        <a:spcAft>
          <a:spcPct val="0"/>
        </a:spcAft>
        <a:defRPr sz="4400" b="1">
          <a:solidFill>
            <a:schemeClr val="tx2"/>
          </a:solidFill>
          <a:latin typeface="Arial" panose="020B0604020202020204" pitchFamily="34" charset="0"/>
        </a:defRPr>
      </a:lvl8pPr>
      <a:lvl9pPr marL="1828800" algn="l" rtl="0" fontAlgn="base">
        <a:spcBef>
          <a:spcPct val="0"/>
        </a:spcBef>
        <a:spcAft>
          <a:spcPct val="0"/>
        </a:spcAft>
        <a:defRPr sz="44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6.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矩形 1"/>
          <p:cNvSpPr/>
          <p:nvPr/>
        </p:nvSpPr>
        <p:spPr>
          <a:xfrm>
            <a:off x="0" y="3285808"/>
            <a:ext cx="9144000" cy="1885950"/>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p:nvPr/>
        </p:nvSpPr>
        <p:spPr>
          <a:xfrm>
            <a:off x="3494088" y="3779838"/>
            <a:ext cx="5761037" cy="643890"/>
          </a:xfrm>
          <a:prstGeom prst="rect">
            <a:avLst/>
          </a:prstGeom>
          <a:noFill/>
          <a:ln w="9525">
            <a:noFill/>
          </a:ln>
        </p:spPr>
        <p:txBody>
          <a:bodyPr wrap="square" lIns="91438" tIns="45719" rIns="91438" bIns="45719" anchor="t">
            <a:spAutoFit/>
          </a:bodyPr>
          <a:p>
            <a:r>
              <a:rPr lang="en-US" altLang="zh-CN" sz="3600" dirty="0">
                <a:solidFill>
                  <a:schemeClr val="accent1"/>
                </a:solidFill>
                <a:latin typeface="微软雅黑" panose="020B0503020204020204" pitchFamily="34" charset="-122"/>
                <a:ea typeface="微软雅黑" panose="020B0503020204020204" pitchFamily="34" charset="-122"/>
              </a:rPr>
              <a:t>     </a:t>
            </a:r>
            <a:r>
              <a:rPr lang="zh-CN" altLang="en-US" sz="3600" dirty="0">
                <a:solidFill>
                  <a:schemeClr val="accent1"/>
                </a:solidFill>
                <a:latin typeface="微软雅黑" panose="020B0503020204020204" pitchFamily="34" charset="-122"/>
                <a:ea typeface="微软雅黑" panose="020B0503020204020204" pitchFamily="34" charset="-122"/>
              </a:rPr>
              <a:t>智慧城市    万物互联</a:t>
            </a:r>
            <a:endParaRPr lang="zh-CN" altLang="en-US" sz="3600" dirty="0">
              <a:solidFill>
                <a:schemeClr val="accent1"/>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4783455" y="4572318"/>
            <a:ext cx="0" cy="163513"/>
          </a:xfrm>
          <a:prstGeom prst="line">
            <a:avLst/>
          </a:prstGeom>
        </p:spPr>
        <p:style>
          <a:lnRef idx="1">
            <a:schemeClr val="accent2"/>
          </a:lnRef>
          <a:fillRef idx="0">
            <a:schemeClr val="accent2"/>
          </a:fillRef>
          <a:effectRef idx="0">
            <a:schemeClr val="accent2"/>
          </a:effectRef>
          <a:fontRef idx="minor">
            <a:schemeClr val="tx1"/>
          </a:fontRef>
        </p:style>
      </p:cxnSp>
      <p:sp>
        <p:nvSpPr>
          <p:cNvPr id="29" name="TextBox 28"/>
          <p:cNvSpPr txBox="1"/>
          <p:nvPr/>
        </p:nvSpPr>
        <p:spPr>
          <a:xfrm>
            <a:off x="4819015" y="4520248"/>
            <a:ext cx="846455" cy="268605"/>
          </a:xfrm>
          <a:prstGeom prst="rect">
            <a:avLst/>
          </a:prstGeom>
          <a:noFill/>
          <a:ln w="9525">
            <a:noFill/>
          </a:ln>
        </p:spPr>
        <p:txBody>
          <a:bodyPr wrap="none" lIns="68580" tIns="34290" rIns="68580" bIns="34290" anchor="t">
            <a:spAutoFit/>
          </a:bodyPr>
          <a:p>
            <a:r>
              <a:rPr lang="en-US" altLang="zh-CN" sz="1300" dirty="0">
                <a:solidFill>
                  <a:schemeClr val="accent1"/>
                </a:solidFill>
                <a:latin typeface="微软雅黑" panose="020B0503020204020204" pitchFamily="34" charset="-122"/>
                <a:ea typeface="微软雅黑" panose="020B0503020204020204" pitchFamily="34" charset="-122"/>
              </a:rPr>
              <a:t> </a:t>
            </a:r>
            <a:r>
              <a:rPr lang="zh-CN" altLang="en-US" sz="1300" dirty="0">
                <a:solidFill>
                  <a:schemeClr val="accent1"/>
                </a:solidFill>
                <a:latin typeface="微软雅黑" panose="020B0503020204020204" pitchFamily="34" charset="-122"/>
                <a:ea typeface="微软雅黑" panose="020B0503020204020204" pitchFamily="34" charset="-122"/>
              </a:rPr>
              <a:t>公司简介</a:t>
            </a:r>
            <a:endParaRPr lang="zh-CN" altLang="en-US" sz="1300" dirty="0">
              <a:solidFill>
                <a:schemeClr val="accent1"/>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5776278" y="4575175"/>
            <a:ext cx="0" cy="163513"/>
          </a:xfrm>
          <a:prstGeom prst="line">
            <a:avLst/>
          </a:prstGeom>
        </p:spPr>
        <p:style>
          <a:lnRef idx="1">
            <a:schemeClr val="accent2"/>
          </a:lnRef>
          <a:fillRef idx="0">
            <a:schemeClr val="accent2"/>
          </a:fillRef>
          <a:effectRef idx="0">
            <a:schemeClr val="accent2"/>
          </a:effectRef>
          <a:fontRef idx="minor">
            <a:schemeClr val="tx1"/>
          </a:fontRef>
        </p:style>
      </p:cxnSp>
      <p:sp>
        <p:nvSpPr>
          <p:cNvPr id="31" name="TextBox 30"/>
          <p:cNvSpPr txBox="1"/>
          <p:nvPr/>
        </p:nvSpPr>
        <p:spPr>
          <a:xfrm>
            <a:off x="5923598" y="4519930"/>
            <a:ext cx="797560" cy="268605"/>
          </a:xfrm>
          <a:prstGeom prst="rect">
            <a:avLst/>
          </a:prstGeom>
          <a:noFill/>
          <a:ln w="9525">
            <a:noFill/>
          </a:ln>
        </p:spPr>
        <p:txBody>
          <a:bodyPr wrap="none" lIns="68580" tIns="34290" rIns="68580" bIns="34290" anchor="t">
            <a:spAutoFit/>
          </a:bodyPr>
          <a:p>
            <a:r>
              <a:rPr lang="zh-CN" altLang="en-US" sz="1300" dirty="0">
                <a:solidFill>
                  <a:schemeClr val="accent1"/>
                </a:solidFill>
                <a:latin typeface="微软雅黑" panose="020B0503020204020204" pitchFamily="34" charset="-122"/>
                <a:ea typeface="微软雅黑" panose="020B0503020204020204" pitchFamily="34" charset="-122"/>
              </a:rPr>
              <a:t>物联产品</a:t>
            </a:r>
            <a:endParaRPr lang="zh-CN" altLang="en-US" sz="1300" dirty="0">
              <a:solidFill>
                <a:schemeClr val="accent1"/>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6868478" y="4574540"/>
            <a:ext cx="0" cy="163513"/>
          </a:xfrm>
          <a:prstGeom prst="line">
            <a:avLst/>
          </a:prstGeom>
        </p:spPr>
        <p:style>
          <a:lnRef idx="1">
            <a:schemeClr val="accent2"/>
          </a:lnRef>
          <a:fillRef idx="0">
            <a:schemeClr val="accent2"/>
          </a:fillRef>
          <a:effectRef idx="0">
            <a:schemeClr val="accent2"/>
          </a:effectRef>
          <a:fontRef idx="minor">
            <a:schemeClr val="tx1"/>
          </a:fontRef>
        </p:style>
      </p:cxnSp>
      <p:sp>
        <p:nvSpPr>
          <p:cNvPr id="41" name="TextBox 40"/>
          <p:cNvSpPr txBox="1"/>
          <p:nvPr/>
        </p:nvSpPr>
        <p:spPr>
          <a:xfrm>
            <a:off x="6934200" y="4520883"/>
            <a:ext cx="797560" cy="268605"/>
          </a:xfrm>
          <a:prstGeom prst="rect">
            <a:avLst/>
          </a:prstGeom>
          <a:noFill/>
          <a:ln w="9525">
            <a:noFill/>
          </a:ln>
        </p:spPr>
        <p:txBody>
          <a:bodyPr wrap="none" lIns="68580" tIns="34290" rIns="68580" bIns="34290" anchor="t">
            <a:spAutoFit/>
          </a:bodyPr>
          <a:p>
            <a:r>
              <a:rPr lang="zh-CN" altLang="en-US" sz="1300" dirty="0">
                <a:solidFill>
                  <a:schemeClr val="accent1"/>
                </a:solidFill>
                <a:latin typeface="微软雅黑" panose="020B0503020204020204" pitchFamily="34" charset="-122"/>
                <a:ea typeface="微软雅黑" panose="020B0503020204020204" pitchFamily="34" charset="-122"/>
              </a:rPr>
              <a:t>成功案例</a:t>
            </a:r>
            <a:endParaRPr lang="zh-CN" altLang="en-US" sz="1300" dirty="0">
              <a:solidFill>
                <a:schemeClr val="accent1"/>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7807325" y="4573270"/>
            <a:ext cx="0" cy="163513"/>
          </a:xfrm>
          <a:prstGeom prst="line">
            <a:avLst/>
          </a:prstGeom>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2420650" y="2889778"/>
            <a:ext cx="505921" cy="506077"/>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17" name="椭圆 1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grpSp>
        <p:nvGrpSpPr>
          <p:cNvPr id="18" name="组合 17"/>
          <p:cNvGrpSpPr/>
          <p:nvPr/>
        </p:nvGrpSpPr>
        <p:grpSpPr>
          <a:xfrm>
            <a:off x="2461508" y="3743673"/>
            <a:ext cx="696459" cy="696673"/>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20" name="椭圆 1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grpSp>
        <p:nvGrpSpPr>
          <p:cNvPr id="21" name="组合 20"/>
          <p:cNvGrpSpPr/>
          <p:nvPr/>
        </p:nvGrpSpPr>
        <p:grpSpPr>
          <a:xfrm>
            <a:off x="407885" y="2634943"/>
            <a:ext cx="1013030" cy="1013341"/>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grpSp>
        <p:nvGrpSpPr>
          <p:cNvPr id="24" name="组合 23"/>
          <p:cNvGrpSpPr/>
          <p:nvPr/>
        </p:nvGrpSpPr>
        <p:grpSpPr>
          <a:xfrm>
            <a:off x="2030285" y="4402859"/>
            <a:ext cx="505921" cy="506077"/>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26" name="椭圆 2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grpSp>
        <p:nvGrpSpPr>
          <p:cNvPr id="33" name="组合 32"/>
          <p:cNvGrpSpPr/>
          <p:nvPr/>
        </p:nvGrpSpPr>
        <p:grpSpPr>
          <a:xfrm>
            <a:off x="862095" y="4037450"/>
            <a:ext cx="618258" cy="618447"/>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grpSp>
        <p:nvGrpSpPr>
          <p:cNvPr id="36" name="组合 35"/>
          <p:cNvGrpSpPr/>
          <p:nvPr/>
        </p:nvGrpSpPr>
        <p:grpSpPr>
          <a:xfrm>
            <a:off x="950017" y="2297234"/>
            <a:ext cx="2153921" cy="2154584"/>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pic>
        <p:nvPicPr>
          <p:cNvPr id="6163" name="图片 2" descr="巴特曼透明"/>
          <p:cNvPicPr>
            <a:picLocks noChangeAspect="1"/>
          </p:cNvPicPr>
          <p:nvPr/>
        </p:nvPicPr>
        <p:blipFill>
          <a:blip r:embed="rId2"/>
          <a:stretch>
            <a:fillRect/>
          </a:stretch>
        </p:blipFill>
        <p:spPr>
          <a:xfrm>
            <a:off x="560388" y="1760538"/>
            <a:ext cx="2932112" cy="2932112"/>
          </a:xfrm>
          <a:prstGeom prst="rect">
            <a:avLst/>
          </a:prstGeom>
          <a:noFill/>
          <a:ln w="9525">
            <a:noFill/>
          </a:ln>
        </p:spPr>
      </p:pic>
      <p:sp>
        <p:nvSpPr>
          <p:cNvPr id="9" name="TextBox 40"/>
          <p:cNvSpPr txBox="1"/>
          <p:nvPr/>
        </p:nvSpPr>
        <p:spPr>
          <a:xfrm>
            <a:off x="7942580" y="4519613"/>
            <a:ext cx="797560" cy="268605"/>
          </a:xfrm>
          <a:prstGeom prst="rect">
            <a:avLst/>
          </a:prstGeom>
          <a:noFill/>
          <a:ln w="9525">
            <a:noFill/>
          </a:ln>
        </p:spPr>
        <p:txBody>
          <a:bodyPr wrap="none" lIns="68580" tIns="34290" rIns="68580" bIns="34290" anchor="t">
            <a:spAutoFit/>
          </a:bodyPr>
          <a:p>
            <a:r>
              <a:rPr lang="zh-CN" altLang="en-US" sz="1300" dirty="0">
                <a:solidFill>
                  <a:schemeClr val="accent1"/>
                </a:solidFill>
                <a:latin typeface="微软雅黑" panose="020B0503020204020204" pitchFamily="34" charset="-122"/>
                <a:ea typeface="微软雅黑" panose="020B0503020204020204" pitchFamily="34" charset="-122"/>
              </a:rPr>
              <a:t>联系我们</a:t>
            </a:r>
            <a:endParaRPr lang="zh-CN" altLang="en-US" sz="1300" dirty="0">
              <a:solidFill>
                <a:schemeClr val="accent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8806180" y="4572000"/>
            <a:ext cx="0" cy="163513"/>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ransition spd="slow" advTm="4000">
    <p:sndAc>
      <p:stSnd loop="1">
        <p:snd r:embed="rId3" name="YR_151649.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000" fill="hold"/>
                                        <p:tgtEl>
                                          <p:spTgt spid="36"/>
                                        </p:tgtEl>
                                        <p:attrNameLst>
                                          <p:attrName>ppt_x</p:attrName>
                                        </p:attrNameLst>
                                      </p:cBhvr>
                                      <p:tavLst>
                                        <p:tav tm="0">
                                          <p:val>
                                            <p:strVal val="#ppt_x"/>
                                          </p:val>
                                        </p:tav>
                                        <p:tav tm="100000">
                                          <p:val>
                                            <p:strVal val="#ppt_x"/>
                                          </p:val>
                                        </p:tav>
                                      </p:tavLst>
                                    </p:anim>
                                    <p:anim calcmode="lin" valueType="num">
                                      <p:cBhvr additive="base">
                                        <p:cTn id="8" dur="20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2000" fill="hold"/>
                                        <p:tgtEl>
                                          <p:spTgt spid="21"/>
                                        </p:tgtEl>
                                        <p:attrNameLst>
                                          <p:attrName>ppt_x</p:attrName>
                                        </p:attrNameLst>
                                      </p:cBhvr>
                                      <p:tavLst>
                                        <p:tav tm="0">
                                          <p:val>
                                            <p:strVal val="0-#ppt_w/2"/>
                                          </p:val>
                                        </p:tav>
                                        <p:tav tm="100000">
                                          <p:val>
                                            <p:strVal val="#ppt_x"/>
                                          </p:val>
                                        </p:tav>
                                      </p:tavLst>
                                    </p:anim>
                                    <p:anim calcmode="lin" valueType="num">
                                      <p:cBhvr additive="base">
                                        <p:cTn id="12" dur="2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000" fill="hold"/>
                                        <p:tgtEl>
                                          <p:spTgt spid="18"/>
                                        </p:tgtEl>
                                        <p:attrNameLst>
                                          <p:attrName>ppt_x</p:attrName>
                                        </p:attrNameLst>
                                      </p:cBhvr>
                                      <p:tavLst>
                                        <p:tav tm="0">
                                          <p:val>
                                            <p:strVal val="1+#ppt_w/2"/>
                                          </p:val>
                                        </p:tav>
                                        <p:tav tm="100000">
                                          <p:val>
                                            <p:strVal val="#ppt_x"/>
                                          </p:val>
                                        </p:tav>
                                      </p:tavLst>
                                    </p:anim>
                                    <p:anim calcmode="lin" valueType="num">
                                      <p:cBhvr additive="base">
                                        <p:cTn id="16" dur="2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1+#ppt_w/2"/>
                                          </p:val>
                                        </p:tav>
                                        <p:tav tm="100000">
                                          <p:val>
                                            <p:strVal val="#ppt_x"/>
                                          </p:val>
                                        </p:tav>
                                      </p:tavLst>
                                    </p:anim>
                                    <p:anim calcmode="lin" valueType="num">
                                      <p:cBhvr additive="base">
                                        <p:cTn id="20" dur="2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2000" fill="hold"/>
                                        <p:tgtEl>
                                          <p:spTgt spid="33"/>
                                        </p:tgtEl>
                                        <p:attrNameLst>
                                          <p:attrName>ppt_x</p:attrName>
                                        </p:attrNameLst>
                                      </p:cBhvr>
                                      <p:tavLst>
                                        <p:tav tm="0">
                                          <p:val>
                                            <p:strVal val="0-#ppt_w/2"/>
                                          </p:val>
                                        </p:tav>
                                        <p:tav tm="100000">
                                          <p:val>
                                            <p:strVal val="#ppt_x"/>
                                          </p:val>
                                        </p:tav>
                                      </p:tavLst>
                                    </p:anim>
                                    <p:anim calcmode="lin" valueType="num">
                                      <p:cBhvr additive="base">
                                        <p:cTn id="24" dur="20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2000" fill="hold"/>
                                        <p:tgtEl>
                                          <p:spTgt spid="24"/>
                                        </p:tgtEl>
                                        <p:attrNameLst>
                                          <p:attrName>ppt_x</p:attrName>
                                        </p:attrNameLst>
                                      </p:cBhvr>
                                      <p:tavLst>
                                        <p:tav tm="0">
                                          <p:val>
                                            <p:strVal val="0-#ppt_w/2"/>
                                          </p:val>
                                        </p:tav>
                                        <p:tav tm="100000">
                                          <p:val>
                                            <p:strVal val="#ppt_x"/>
                                          </p:val>
                                        </p:tav>
                                      </p:tavLst>
                                    </p:anim>
                                    <p:anim calcmode="lin" valueType="num">
                                      <p:cBhvr additive="base">
                                        <p:cTn id="28" dur="2000" fill="hold"/>
                                        <p:tgtEl>
                                          <p:spTgt spid="24"/>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iterate type="lt">
                                    <p:tmPct val="10000"/>
                                  </p:iterate>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750" fill="hold"/>
                                        <p:tgtEl>
                                          <p:spTgt spid="27"/>
                                        </p:tgtEl>
                                        <p:attrNameLst>
                                          <p:attrName>ppt_y</p:attrName>
                                        </p:attrNameLst>
                                      </p:cBhvr>
                                      <p:tavLst>
                                        <p:tav tm="0">
                                          <p:val>
                                            <p:strVal val="#ppt_y+.1"/>
                                          </p:val>
                                        </p:tav>
                                        <p:tav tm="100000">
                                          <p:val>
                                            <p:strVal val="#ppt_y"/>
                                          </p:val>
                                        </p:tav>
                                      </p:tavLst>
                                    </p:anim>
                                  </p:childTnLst>
                                </p:cTn>
                              </p:par>
                            </p:childTnLst>
                          </p:cTn>
                        </p:par>
                        <p:par>
                          <p:cTn id="35" fill="hold">
                            <p:stCondLst>
                              <p:cond delay="3950"/>
                            </p:stCondLst>
                            <p:childTnLst>
                              <p:par>
                                <p:cTn id="36" presetID="2" presetClass="entr" presetSubtype="4"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ppt_x"/>
                                          </p:val>
                                        </p:tav>
                                        <p:tav tm="100000">
                                          <p:val>
                                            <p:strVal val="#ppt_x"/>
                                          </p:val>
                                        </p:tav>
                                      </p:tavLst>
                                    </p:anim>
                                    <p:anim calcmode="lin" valueType="num">
                                      <p:cBhvr additive="base">
                                        <p:cTn id="39" dur="500" fill="hold"/>
                                        <p:tgtEl>
                                          <p:spTgt spid="28"/>
                                        </p:tgtEl>
                                        <p:attrNameLst>
                                          <p:attrName>ppt_y</p:attrName>
                                        </p:attrNameLst>
                                      </p:cBhvr>
                                      <p:tavLst>
                                        <p:tav tm="0">
                                          <p:val>
                                            <p:strVal val="1+#ppt_h/2"/>
                                          </p:val>
                                        </p:tav>
                                        <p:tav tm="100000">
                                          <p:val>
                                            <p:strVal val="#ppt_y"/>
                                          </p:val>
                                        </p:tav>
                                      </p:tavLst>
                                    </p:anim>
                                  </p:childTnLst>
                                </p:cTn>
                              </p:par>
                            </p:childTnLst>
                          </p:cTn>
                        </p:par>
                        <p:par>
                          <p:cTn id="40" fill="hold">
                            <p:stCondLst>
                              <p:cond delay="4450"/>
                            </p:stCondLst>
                            <p:childTnLst>
                              <p:par>
                                <p:cTn id="41" presetID="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childTnLst>
                          </p:cTn>
                        </p:par>
                        <p:par>
                          <p:cTn id="45" fill="hold">
                            <p:stCondLst>
                              <p:cond delay="4950"/>
                            </p:stCondLst>
                            <p:childTnLst>
                              <p:par>
                                <p:cTn id="46" presetID="2" presetClass="entr" presetSubtype="4"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1+#ppt_h/2"/>
                                          </p:val>
                                        </p:tav>
                                        <p:tav tm="100000">
                                          <p:val>
                                            <p:strVal val="#ppt_y"/>
                                          </p:val>
                                        </p:tav>
                                      </p:tavLst>
                                    </p:anim>
                                  </p:childTnLst>
                                </p:cTn>
                              </p:par>
                            </p:childTnLst>
                          </p:cTn>
                        </p:par>
                        <p:par>
                          <p:cTn id="50" fill="hold">
                            <p:stCondLst>
                              <p:cond delay="5450"/>
                            </p:stCondLst>
                            <p:childTnLst>
                              <p:par>
                                <p:cTn id="51" presetID="2" presetClass="entr" presetSubtype="8"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0-#ppt_w/2"/>
                                          </p:val>
                                        </p:tav>
                                        <p:tav tm="100000">
                                          <p:val>
                                            <p:strVal val="#ppt_x"/>
                                          </p:val>
                                        </p:tav>
                                      </p:tavLst>
                                    </p:anim>
                                    <p:anim calcmode="lin" valueType="num">
                                      <p:cBhvr additive="base">
                                        <p:cTn id="54" dur="500" fill="hold"/>
                                        <p:tgtEl>
                                          <p:spTgt spid="31"/>
                                        </p:tgtEl>
                                        <p:attrNameLst>
                                          <p:attrName>ppt_y</p:attrName>
                                        </p:attrNameLst>
                                      </p:cBhvr>
                                      <p:tavLst>
                                        <p:tav tm="0">
                                          <p:val>
                                            <p:strVal val="#ppt_y"/>
                                          </p:val>
                                        </p:tav>
                                        <p:tav tm="100000">
                                          <p:val>
                                            <p:strVal val="#ppt_y"/>
                                          </p:val>
                                        </p:tav>
                                      </p:tavLst>
                                    </p:anim>
                                  </p:childTnLst>
                                </p:cTn>
                              </p:par>
                            </p:childTnLst>
                          </p:cTn>
                        </p:par>
                        <p:par>
                          <p:cTn id="55" fill="hold">
                            <p:stCondLst>
                              <p:cond delay="5950"/>
                            </p:stCondLst>
                            <p:childTnLst>
                              <p:par>
                                <p:cTn id="56" presetID="2" presetClass="entr" presetSubtype="4"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additive="base">
                                        <p:cTn id="58" dur="500" fill="hold"/>
                                        <p:tgtEl>
                                          <p:spTgt spid="40"/>
                                        </p:tgtEl>
                                        <p:attrNameLst>
                                          <p:attrName>ppt_x</p:attrName>
                                        </p:attrNameLst>
                                      </p:cBhvr>
                                      <p:tavLst>
                                        <p:tav tm="0">
                                          <p:val>
                                            <p:strVal val="#ppt_x"/>
                                          </p:val>
                                        </p:tav>
                                        <p:tav tm="100000">
                                          <p:val>
                                            <p:strVal val="#ppt_x"/>
                                          </p:val>
                                        </p:tav>
                                      </p:tavLst>
                                    </p:anim>
                                    <p:anim calcmode="lin" valueType="num">
                                      <p:cBhvr additive="base">
                                        <p:cTn id="59" dur="500" fill="hold"/>
                                        <p:tgtEl>
                                          <p:spTgt spid="40"/>
                                        </p:tgtEl>
                                        <p:attrNameLst>
                                          <p:attrName>ppt_y</p:attrName>
                                        </p:attrNameLst>
                                      </p:cBhvr>
                                      <p:tavLst>
                                        <p:tav tm="0">
                                          <p:val>
                                            <p:strVal val="1+#ppt_h/2"/>
                                          </p:val>
                                        </p:tav>
                                        <p:tav tm="100000">
                                          <p:val>
                                            <p:strVal val="#ppt_y"/>
                                          </p:val>
                                        </p:tav>
                                      </p:tavLst>
                                    </p:anim>
                                  </p:childTnLst>
                                </p:cTn>
                              </p:par>
                            </p:childTnLst>
                          </p:cTn>
                        </p:par>
                        <p:par>
                          <p:cTn id="60" fill="hold">
                            <p:stCondLst>
                              <p:cond delay="6450"/>
                            </p:stCondLst>
                            <p:childTnLst>
                              <p:par>
                                <p:cTn id="61" presetID="2" presetClass="entr" presetSubtype="8"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0-#ppt_w/2"/>
                                          </p:val>
                                        </p:tav>
                                        <p:tav tm="100000">
                                          <p:val>
                                            <p:strVal val="#ppt_x"/>
                                          </p:val>
                                        </p:tav>
                                      </p:tavLst>
                                    </p:anim>
                                    <p:anim calcmode="lin" valueType="num">
                                      <p:cBhvr additive="base">
                                        <p:cTn id="64" dur="500" fill="hold"/>
                                        <p:tgtEl>
                                          <p:spTgt spid="41"/>
                                        </p:tgtEl>
                                        <p:attrNameLst>
                                          <p:attrName>ppt_y</p:attrName>
                                        </p:attrNameLst>
                                      </p:cBhvr>
                                      <p:tavLst>
                                        <p:tav tm="0">
                                          <p:val>
                                            <p:strVal val="#ppt_y"/>
                                          </p:val>
                                        </p:tav>
                                        <p:tav tm="100000">
                                          <p:val>
                                            <p:strVal val="#ppt_y"/>
                                          </p:val>
                                        </p:tav>
                                      </p:tavLst>
                                    </p:anim>
                                  </p:childTnLst>
                                </p:cTn>
                              </p:par>
                            </p:childTnLst>
                          </p:cTn>
                        </p:par>
                        <p:par>
                          <p:cTn id="65" fill="hold">
                            <p:stCondLst>
                              <p:cond delay="6950"/>
                            </p:stCondLst>
                            <p:childTnLst>
                              <p:par>
                                <p:cTn id="66" presetID="2" presetClass="entr" presetSubtype="4"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 calcmode="lin" valueType="num">
                                      <p:cBhvr additive="base">
                                        <p:cTn id="68" dur="500" fill="hold"/>
                                        <p:tgtEl>
                                          <p:spTgt spid="42"/>
                                        </p:tgtEl>
                                        <p:attrNameLst>
                                          <p:attrName>ppt_x</p:attrName>
                                        </p:attrNameLst>
                                      </p:cBhvr>
                                      <p:tavLst>
                                        <p:tav tm="0">
                                          <p:val>
                                            <p:strVal val="#ppt_x"/>
                                          </p:val>
                                        </p:tav>
                                        <p:tav tm="100000">
                                          <p:val>
                                            <p:strVal val="#ppt_x"/>
                                          </p:val>
                                        </p:tav>
                                      </p:tavLst>
                                    </p:anim>
                                    <p:anim calcmode="lin" valueType="num">
                                      <p:cBhvr additive="base">
                                        <p:cTn id="69" dur="500" fill="hold"/>
                                        <p:tgtEl>
                                          <p:spTgt spid="42"/>
                                        </p:tgtEl>
                                        <p:attrNameLst>
                                          <p:attrName>ppt_y</p:attrName>
                                        </p:attrNameLst>
                                      </p:cBhvr>
                                      <p:tavLst>
                                        <p:tav tm="0">
                                          <p:val>
                                            <p:strVal val="1+#ppt_h/2"/>
                                          </p:val>
                                        </p:tav>
                                        <p:tav tm="100000">
                                          <p:val>
                                            <p:strVal val="#ppt_y"/>
                                          </p:val>
                                        </p:tav>
                                      </p:tavLst>
                                    </p:anim>
                                  </p:childTnLst>
                                </p:cTn>
                              </p:par>
                            </p:childTnLst>
                          </p:cTn>
                        </p:par>
                        <p:par>
                          <p:cTn id="70" fill="hold">
                            <p:stCondLst>
                              <p:cond delay="7450"/>
                            </p:stCondLst>
                            <p:childTnLst>
                              <p:par>
                                <p:cTn id="71" presetID="2" presetClass="entr" presetSubtype="8" fill="hold" grpId="0" nodeType="after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0-#ppt_w/2"/>
                                          </p:val>
                                        </p:tav>
                                        <p:tav tm="100000">
                                          <p:val>
                                            <p:strVal val="#ppt_x"/>
                                          </p:val>
                                        </p:tav>
                                      </p:tavLst>
                                    </p:anim>
                                    <p:anim calcmode="lin" valueType="num">
                                      <p:cBhvr additive="base">
                                        <p:cTn id="74" dur="500" fill="hold"/>
                                        <p:tgtEl>
                                          <p:spTgt spid="9"/>
                                        </p:tgtEl>
                                        <p:attrNameLst>
                                          <p:attrName>ppt_y</p:attrName>
                                        </p:attrNameLst>
                                      </p:cBhvr>
                                      <p:tavLst>
                                        <p:tav tm="0">
                                          <p:val>
                                            <p:strVal val="#ppt_y"/>
                                          </p:val>
                                        </p:tav>
                                        <p:tav tm="100000">
                                          <p:val>
                                            <p:strVal val="#ppt_y"/>
                                          </p:val>
                                        </p:tav>
                                      </p:tavLst>
                                    </p:anim>
                                  </p:childTnLst>
                                </p:cTn>
                              </p:par>
                            </p:childTnLst>
                          </p:cTn>
                        </p:par>
                        <p:par>
                          <p:cTn id="75" fill="hold">
                            <p:stCondLst>
                              <p:cond delay="7950"/>
                            </p:stCondLst>
                            <p:childTnLst>
                              <p:par>
                                <p:cTn id="76" presetID="2" presetClass="entr" presetSubtype="4" fill="hold" nodeType="afterEffect">
                                  <p:stCondLst>
                                    <p:cond delay="0"/>
                                  </p:stCondLst>
                                  <p:childTnLst>
                                    <p:set>
                                      <p:cBhvr>
                                        <p:cTn id="77" dur="1" fill="hold">
                                          <p:stCondLst>
                                            <p:cond delay="0"/>
                                          </p:stCondLst>
                                        </p:cTn>
                                        <p:tgtEl>
                                          <p:spTgt spid="10"/>
                                        </p:tgtEl>
                                        <p:attrNameLst>
                                          <p:attrName>style.visibility</p:attrName>
                                        </p:attrNameLst>
                                      </p:cBhvr>
                                      <p:to>
                                        <p:strVal val="visible"/>
                                      </p:to>
                                    </p:set>
                                    <p:anim calcmode="lin" valueType="num">
                                      <p:cBhvr additive="base">
                                        <p:cTn id="78" dur="500" fill="hold"/>
                                        <p:tgtEl>
                                          <p:spTgt spid="10"/>
                                        </p:tgtEl>
                                        <p:attrNameLst>
                                          <p:attrName>ppt_x</p:attrName>
                                        </p:attrNameLst>
                                      </p:cBhvr>
                                      <p:tavLst>
                                        <p:tav tm="0">
                                          <p:val>
                                            <p:strVal val="#ppt_x"/>
                                          </p:val>
                                        </p:tav>
                                        <p:tav tm="100000">
                                          <p:val>
                                            <p:strVal val="#ppt_x"/>
                                          </p:val>
                                        </p:tav>
                                      </p:tavLst>
                                    </p:anim>
                                    <p:anim calcmode="lin" valueType="num">
                                      <p:cBhvr additive="base">
                                        <p:cTn id="7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41"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矩形 39"/>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1" name="矩形 40"/>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2" name="TextBox 41"/>
          <p:cNvSpPr txBox="1"/>
          <p:nvPr/>
        </p:nvSpPr>
        <p:spPr>
          <a:xfrm>
            <a:off x="936625" y="312738"/>
            <a:ext cx="1310640" cy="328295"/>
          </a:xfrm>
          <a:prstGeom prst="rect">
            <a:avLst/>
          </a:prstGeom>
          <a:noFill/>
          <a:ln w="9525">
            <a:noFill/>
          </a:ln>
        </p:spPr>
        <p:txBody>
          <a:bodyPr wrap="none" lIns="68577" tIns="34289" rIns="68577" bIns="34289" anchor="t">
            <a:spAutoFit/>
          </a:bodyPr>
          <a:p>
            <a:r>
              <a:rPr lang="en-US" altLang="zh-CN" sz="1700" dirty="0">
                <a:solidFill>
                  <a:schemeClr val="accent1"/>
                </a:solidFill>
                <a:latin typeface="微软雅黑" panose="020B0503020204020204" pitchFamily="34" charset="-122"/>
                <a:ea typeface="微软雅黑" panose="020B0503020204020204" pitchFamily="34" charset="-122"/>
              </a:rPr>
              <a:t>Zigbee</a:t>
            </a:r>
            <a:r>
              <a:rPr lang="zh-CN" altLang="en-US" sz="1700" dirty="0">
                <a:solidFill>
                  <a:schemeClr val="accent1"/>
                </a:solidFill>
                <a:latin typeface="微软雅黑" panose="020B0503020204020204" pitchFamily="34" charset="-122"/>
                <a:ea typeface="微软雅黑" panose="020B0503020204020204" pitchFamily="34" charset="-122"/>
              </a:rPr>
              <a:t>系列</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93662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31825" y="925830"/>
            <a:ext cx="3102610" cy="337185"/>
          </a:xfrm>
          <a:prstGeom prst="rect">
            <a:avLst/>
          </a:prstGeom>
          <a:noFill/>
        </p:spPr>
        <p:txBody>
          <a:bodyPr wrap="square" rtlCol="0">
            <a:spAutoFit/>
          </a:bodyPr>
          <a:p>
            <a:r>
              <a:rPr lang="en-US" altLang="zh-CN" sz="1600" dirty="0">
                <a:solidFill>
                  <a:schemeClr val="accent1"/>
                </a:solidFill>
                <a:latin typeface="微软雅黑" panose="020B0503020204020204" pitchFamily="34" charset="-122"/>
                <a:ea typeface="微软雅黑" panose="020B0503020204020204" pitchFamily="34" charset="-122"/>
              </a:rPr>
              <a:t>5、Zigbee</a:t>
            </a:r>
            <a:r>
              <a:rPr lang="zh-CN" altLang="en-US" sz="1600" dirty="0">
                <a:solidFill>
                  <a:schemeClr val="accent1"/>
                </a:solidFill>
                <a:latin typeface="微软雅黑" panose="020B0503020204020204" pitchFamily="34" charset="-122"/>
                <a:ea typeface="微软雅黑" panose="020B0503020204020204" pitchFamily="34" charset="-122"/>
              </a:rPr>
              <a:t>单色调光灯</a:t>
            </a:r>
            <a:r>
              <a:rPr lang="zh-CN" altLang="en-US" sz="1600" dirty="0">
                <a:solidFill>
                  <a:schemeClr val="accent1"/>
                </a:solidFill>
                <a:latin typeface="微软雅黑" panose="020B0503020204020204" pitchFamily="34" charset="-122"/>
                <a:ea typeface="微软雅黑" panose="020B0503020204020204" pitchFamily="34" charset="-122"/>
              </a:rPr>
              <a:t>核心模块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4260" y="3846195"/>
            <a:ext cx="1755775" cy="337185"/>
          </a:xfrm>
          <a:prstGeom prst="rect">
            <a:avLst/>
          </a:prstGeom>
          <a:noFill/>
        </p:spPr>
        <p:txBody>
          <a:bodyPr wrap="square" rtlCol="0">
            <a:spAutoFit/>
          </a:bodyPr>
          <a:p>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903345" y="1837055"/>
            <a:ext cx="5147310" cy="2168525"/>
          </a:xfrm>
          <a:prstGeom prst="rect">
            <a:avLst/>
          </a:prstGeom>
          <a:noFill/>
        </p:spPr>
        <p:txBody>
          <a:bodyPr wrap="square" rtlCol="0">
            <a:spAutoFit/>
          </a:bodyPr>
          <a:p>
            <a:pPr>
              <a:lnSpc>
                <a:spcPct val="150000"/>
              </a:lnSpc>
            </a:pPr>
            <a:r>
              <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可直接接入涂鸦Zigbee网关，飞比Zigbee网关，易微联Zigbee 网关，三星smartThingshub网关，亚马逊EchoPlus，EchoShow(2nd Gen)，EchoPlus(2ndGen)等标准Zigbee3.0 及HA网关。设备端点：0x01，设备描述：On/OffLight 。</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6" name="图片 6" descr="03"/>
          <p:cNvPicPr>
            <a:picLocks noChangeAspect="1"/>
          </p:cNvPicPr>
          <p:nvPr/>
        </p:nvPicPr>
        <p:blipFill>
          <a:blip r:embed="rId1"/>
          <a:stretch>
            <a:fillRect/>
          </a:stretch>
        </p:blipFill>
        <p:spPr>
          <a:xfrm>
            <a:off x="797560" y="1901190"/>
            <a:ext cx="1350010" cy="1810385"/>
          </a:xfrm>
          <a:prstGeom prst="rect">
            <a:avLst/>
          </a:prstGeom>
        </p:spPr>
      </p:pic>
      <p:pic>
        <p:nvPicPr>
          <p:cNvPr id="20" name="图片 20" descr="微信图片_20191101144538_meitu_13"/>
          <p:cNvPicPr>
            <a:picLocks noChangeAspect="1"/>
          </p:cNvPicPr>
          <p:nvPr/>
        </p:nvPicPr>
        <p:blipFill>
          <a:blip r:embed="rId2"/>
          <a:stretch>
            <a:fillRect/>
          </a:stretch>
        </p:blipFill>
        <p:spPr>
          <a:xfrm>
            <a:off x="2668905" y="1985010"/>
            <a:ext cx="902970" cy="1643380"/>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bldLvl="0" animBg="1"/>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矩形 39"/>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1" name="矩形 40"/>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2" name="TextBox 41"/>
          <p:cNvSpPr txBox="1"/>
          <p:nvPr/>
        </p:nvSpPr>
        <p:spPr>
          <a:xfrm>
            <a:off x="936625" y="312738"/>
            <a:ext cx="1667510" cy="328295"/>
          </a:xfrm>
          <a:prstGeom prst="rect">
            <a:avLst/>
          </a:prstGeom>
          <a:noFill/>
          <a:ln w="9525">
            <a:noFill/>
          </a:ln>
        </p:spPr>
        <p:txBody>
          <a:bodyPr wrap="none" lIns="68577" tIns="34289" rIns="68577" bIns="34289" anchor="t">
            <a:spAutoFit/>
          </a:bodyPr>
          <a:p>
            <a:r>
              <a:rPr lang="en-US" altLang="zh-CN" sz="1700" dirty="0">
                <a:solidFill>
                  <a:schemeClr val="accent1"/>
                </a:solidFill>
                <a:latin typeface="微软雅黑" panose="020B0503020204020204" pitchFamily="34" charset="-122"/>
                <a:ea typeface="微软雅黑" panose="020B0503020204020204" pitchFamily="34" charset="-122"/>
              </a:rPr>
              <a:t>2G/3G/4G</a:t>
            </a:r>
            <a:r>
              <a:rPr lang="zh-CN" altLang="en-US" sz="1700" dirty="0">
                <a:solidFill>
                  <a:schemeClr val="accent1"/>
                </a:solidFill>
                <a:latin typeface="微软雅黑" panose="020B0503020204020204" pitchFamily="34" charset="-122"/>
                <a:ea typeface="微软雅黑" panose="020B0503020204020204" pitchFamily="34" charset="-122"/>
              </a:rPr>
              <a:t>系列</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93662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31825" y="925830"/>
            <a:ext cx="3102610" cy="337185"/>
          </a:xfrm>
          <a:prstGeom prst="rect">
            <a:avLst/>
          </a:prstGeom>
          <a:noFill/>
        </p:spPr>
        <p:txBody>
          <a:bodyPr wrap="square" rtlCol="0">
            <a:spAutoFit/>
          </a:bodyPr>
          <a:p>
            <a:r>
              <a:rPr lang="en-US" altLang="zh-CN" sz="1600" dirty="0">
                <a:solidFill>
                  <a:schemeClr val="accent1"/>
                </a:solidFill>
                <a:latin typeface="微软雅黑" panose="020B0503020204020204" pitchFamily="34" charset="-122"/>
                <a:ea typeface="微软雅黑" panose="020B0503020204020204" pitchFamily="34" charset="-122"/>
              </a:rPr>
              <a:t>1</a:t>
            </a:r>
            <a:r>
              <a:rPr lang="zh-CN" altLang="en-US" sz="1600" dirty="0">
                <a:solidFill>
                  <a:schemeClr val="accent1"/>
                </a:solidFill>
                <a:latin typeface="微软雅黑" panose="020B0503020204020204" pitchFamily="34" charset="-122"/>
                <a:ea typeface="微软雅黑" panose="020B0503020204020204" pitchFamily="34" charset="-122"/>
              </a:rPr>
              <a:t>、</a:t>
            </a:r>
            <a:r>
              <a:rPr sz="1600" dirty="0">
                <a:solidFill>
                  <a:schemeClr val="accent1"/>
                </a:solidFill>
                <a:latin typeface="微软雅黑" panose="020B0503020204020204" pitchFamily="34" charset="-122"/>
                <a:ea typeface="微软雅黑" panose="020B0503020204020204" pitchFamily="34" charset="-122"/>
              </a:rPr>
              <a:t>GPRS DTU智能终端</a:t>
            </a:r>
            <a:endParaRPr sz="16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4260" y="3846195"/>
            <a:ext cx="1755775" cy="337185"/>
          </a:xfrm>
          <a:prstGeom prst="rect">
            <a:avLst/>
          </a:prstGeom>
          <a:noFill/>
        </p:spPr>
        <p:txBody>
          <a:bodyPr wrap="square" rtlCol="0">
            <a:spAutoFit/>
          </a:bodyPr>
          <a:p>
            <a:endParaRPr lang="zh-CN" altLang="en-US" sz="1600" dirty="0">
              <a:solidFill>
                <a:schemeClr val="accent1"/>
              </a:solidFill>
              <a:latin typeface="微软雅黑" panose="020B0503020204020204" pitchFamily="34" charset="-122"/>
              <a:ea typeface="微软雅黑" panose="020B0503020204020204" pitchFamily="34" charset="-122"/>
            </a:endParaRPr>
          </a:p>
        </p:txBody>
      </p:sp>
      <p:pic>
        <p:nvPicPr>
          <p:cNvPr id="18" name="图片 18" descr="GPRS DTU200150"/>
          <p:cNvPicPr>
            <a:picLocks noChangeAspect="1"/>
          </p:cNvPicPr>
          <p:nvPr/>
        </p:nvPicPr>
        <p:blipFill>
          <a:blip r:embed="rId1"/>
          <a:stretch>
            <a:fillRect/>
          </a:stretch>
        </p:blipFill>
        <p:spPr>
          <a:xfrm>
            <a:off x="133985" y="1281430"/>
            <a:ext cx="3443605" cy="2582545"/>
          </a:xfrm>
          <a:prstGeom prst="rect">
            <a:avLst/>
          </a:prstGeom>
        </p:spPr>
      </p:pic>
      <p:sp>
        <p:nvSpPr>
          <p:cNvPr id="4" name="文本框 3"/>
          <p:cNvSpPr txBox="1"/>
          <p:nvPr/>
        </p:nvSpPr>
        <p:spPr>
          <a:xfrm>
            <a:off x="3465195" y="1176655"/>
            <a:ext cx="5641975" cy="3830955"/>
          </a:xfrm>
          <a:prstGeom prst="rect">
            <a:avLst/>
          </a:prstGeom>
          <a:noFill/>
        </p:spPr>
        <p:txBody>
          <a:bodyPr wrap="square" rtlCol="0">
            <a:spAutoFit/>
          </a:bodyPr>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BTM-G11GA智能终端是深圳市巴特曼科技有限公司针对不同物联网应用场景无线长距离数据传输推出的第一代GPRS智能终端产品。</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该产品采用高性能工业级32位处理器、高性能工业级GPRS模块设计而成，内嵌实时性操作系统、TCP/IP协议栈。主要通过运营商网络实现无线长距离数据传输，通过与服务器进行数据交互，实现数据采集和设备远程控制。目前该产品已广泛应用于智能分类垃圾箱、智慧充电桩、智能快递柜等多个项目中。</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bldLvl="0" animBg="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矩形 39"/>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1" name="矩形 40"/>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2" name="TextBox 41"/>
          <p:cNvSpPr txBox="1"/>
          <p:nvPr/>
        </p:nvSpPr>
        <p:spPr>
          <a:xfrm>
            <a:off x="936625" y="312738"/>
            <a:ext cx="1667510" cy="328295"/>
          </a:xfrm>
          <a:prstGeom prst="rect">
            <a:avLst/>
          </a:prstGeom>
          <a:noFill/>
          <a:ln w="9525">
            <a:noFill/>
          </a:ln>
        </p:spPr>
        <p:txBody>
          <a:bodyPr wrap="none" lIns="68577" tIns="34289" rIns="68577" bIns="34289" anchor="t">
            <a:spAutoFit/>
          </a:bodyPr>
          <a:p>
            <a:r>
              <a:rPr lang="en-US" altLang="zh-CN" sz="1700" dirty="0">
                <a:solidFill>
                  <a:schemeClr val="accent1"/>
                </a:solidFill>
                <a:latin typeface="微软雅黑" panose="020B0503020204020204" pitchFamily="34" charset="-122"/>
                <a:ea typeface="微软雅黑" panose="020B0503020204020204" pitchFamily="34" charset="-122"/>
              </a:rPr>
              <a:t>2G/3G/4G</a:t>
            </a:r>
            <a:r>
              <a:rPr lang="zh-CN" altLang="en-US" sz="1700" dirty="0">
                <a:solidFill>
                  <a:schemeClr val="accent1"/>
                </a:solidFill>
                <a:latin typeface="微软雅黑" panose="020B0503020204020204" pitchFamily="34" charset="-122"/>
                <a:ea typeface="微软雅黑" panose="020B0503020204020204" pitchFamily="34" charset="-122"/>
              </a:rPr>
              <a:t>系列</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93662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31825" y="925830"/>
            <a:ext cx="3102610" cy="337185"/>
          </a:xfrm>
          <a:prstGeom prst="rect">
            <a:avLst/>
          </a:prstGeom>
          <a:noFill/>
        </p:spPr>
        <p:txBody>
          <a:bodyPr wrap="square" rtlCol="0">
            <a:spAutoFit/>
          </a:bodyPr>
          <a:p>
            <a:r>
              <a:rPr lang="en-US" altLang="zh-CN" sz="1600" dirty="0">
                <a:solidFill>
                  <a:schemeClr val="accent1"/>
                </a:solidFill>
                <a:latin typeface="微软雅黑" panose="020B0503020204020204" pitchFamily="34" charset="-122"/>
                <a:ea typeface="微软雅黑" panose="020B0503020204020204" pitchFamily="34" charset="-122"/>
              </a:rPr>
              <a:t>2</a:t>
            </a:r>
            <a:r>
              <a:rPr lang="zh-CN" altLang="en-US" sz="1600" dirty="0">
                <a:solidFill>
                  <a:schemeClr val="accent1"/>
                </a:solidFill>
                <a:latin typeface="微软雅黑" panose="020B0503020204020204" pitchFamily="34" charset="-122"/>
                <a:ea typeface="微软雅黑" panose="020B0503020204020204" pitchFamily="34" charset="-122"/>
              </a:rPr>
              <a:t>、4G 智能机井控制器</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4260" y="3846195"/>
            <a:ext cx="1755775" cy="337185"/>
          </a:xfrm>
          <a:prstGeom prst="rect">
            <a:avLst/>
          </a:prstGeom>
          <a:noFill/>
        </p:spPr>
        <p:txBody>
          <a:bodyPr wrap="square" rtlCol="0">
            <a:spAutoFit/>
          </a:bodyPr>
          <a:p>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479800" y="925830"/>
            <a:ext cx="5641975" cy="4154170"/>
          </a:xfrm>
          <a:prstGeom prst="rect">
            <a:avLst/>
          </a:prstGeom>
          <a:noFill/>
        </p:spPr>
        <p:txBody>
          <a:bodyPr wrap="square" rtlCol="0">
            <a:spAutoFit/>
          </a:bodyPr>
          <a:p>
            <a:pPr>
              <a:lnSpc>
                <a:spcPct val="150000"/>
              </a:lnSpc>
            </a:pPr>
            <a:r>
              <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●支持水计量，电计量和时间计量，并支持多路计量；</a:t>
            </a:r>
            <a:endPar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●支持2G/3G/4G、zigbee等多种通讯方式；</a:t>
            </a:r>
            <a:endPar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●支持继电器控制输出，可直接接入接触器；</a:t>
            </a:r>
            <a:endPar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●采集功能：采集超声波水表、脉冲水表的流量数据，采集</a:t>
            </a:r>
            <a:r>
              <a:rPr lang="zh-CN" altLang="en-US"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智</a:t>
            </a:r>
            <a:r>
              <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能电能表、秒冲电表的电量数据，采集压力、水位变送器的标准信号，采集水泵或阀门运行状态、设备供电状态等信息；</a:t>
            </a:r>
            <a:endPar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●控制功能：支持自动控制、远程控制水泵、阀门等控制设备；</a:t>
            </a:r>
            <a:endPar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●存储功能：本机循环存储监测数据，掉电不丢失；</a:t>
            </a:r>
            <a:endPar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●远程监控：支持通过2G/3G/4G网络远程监控设备；</a:t>
            </a:r>
            <a:endPar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●远程管理：支持通过2G/3G/4G 网络进行设备远程参数设置、程序升级。</a:t>
            </a:r>
            <a:endParaRPr lang="en-US" altLang="zh-CN" sz="16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1" name="图片 21" descr="微信图片_20191101145415_meitu_15"/>
          <p:cNvPicPr>
            <a:picLocks noChangeAspect="1"/>
          </p:cNvPicPr>
          <p:nvPr/>
        </p:nvPicPr>
        <p:blipFill>
          <a:blip r:embed="rId1"/>
          <a:stretch>
            <a:fillRect/>
          </a:stretch>
        </p:blipFill>
        <p:spPr>
          <a:xfrm>
            <a:off x="678180" y="1706245"/>
            <a:ext cx="2447290" cy="2139950"/>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bldLvl="0" animBg="1"/>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矩形 39"/>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1" name="矩形 40"/>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2" name="TextBox 41"/>
          <p:cNvSpPr txBox="1"/>
          <p:nvPr/>
        </p:nvSpPr>
        <p:spPr>
          <a:xfrm>
            <a:off x="936625" y="312738"/>
            <a:ext cx="1464945" cy="328295"/>
          </a:xfrm>
          <a:prstGeom prst="rect">
            <a:avLst/>
          </a:prstGeom>
          <a:noFill/>
          <a:ln w="9525">
            <a:noFill/>
          </a:ln>
        </p:spPr>
        <p:txBody>
          <a:bodyPr wrap="none" lIns="68577" tIns="34289" rIns="68577" bIns="34289" anchor="t">
            <a:spAutoFit/>
          </a:bodyPr>
          <a:p>
            <a:r>
              <a:rPr lang="en-US" altLang="zh-CN" sz="1700" dirty="0">
                <a:solidFill>
                  <a:schemeClr val="accent1"/>
                </a:solidFill>
                <a:latin typeface="微软雅黑" panose="020B0503020204020204" pitchFamily="34" charset="-122"/>
                <a:ea typeface="微软雅黑" panose="020B0503020204020204" pitchFamily="34" charset="-122"/>
              </a:rPr>
              <a:t>Modbus</a:t>
            </a:r>
            <a:r>
              <a:rPr lang="zh-CN" altLang="en-US" sz="1700" dirty="0">
                <a:solidFill>
                  <a:schemeClr val="accent1"/>
                </a:solidFill>
                <a:latin typeface="微软雅黑" panose="020B0503020204020204" pitchFamily="34" charset="-122"/>
                <a:ea typeface="微软雅黑" panose="020B0503020204020204" pitchFamily="34" charset="-122"/>
              </a:rPr>
              <a:t>系列</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93662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31825" y="925830"/>
            <a:ext cx="3102610" cy="337185"/>
          </a:xfrm>
          <a:prstGeom prst="rect">
            <a:avLst/>
          </a:prstGeom>
          <a:noFill/>
        </p:spPr>
        <p:txBody>
          <a:bodyPr wrap="square" rtlCol="0">
            <a:spAutoFit/>
          </a:bodyPr>
          <a:p>
            <a:r>
              <a:rPr lang="en-US" altLang="zh-CN" sz="1600" dirty="0">
                <a:solidFill>
                  <a:schemeClr val="accent1"/>
                </a:solidFill>
                <a:latin typeface="微软雅黑" panose="020B0503020204020204" pitchFamily="34" charset="-122"/>
                <a:ea typeface="微软雅黑" panose="020B0503020204020204" pitchFamily="34" charset="-122"/>
              </a:rPr>
              <a:t>1</a:t>
            </a:r>
            <a:r>
              <a:rPr lang="zh-CN" altLang="en-US" sz="1600" dirty="0">
                <a:solidFill>
                  <a:schemeClr val="accent1"/>
                </a:solidFill>
                <a:latin typeface="微软雅黑" panose="020B0503020204020204" pitchFamily="34" charset="-122"/>
                <a:ea typeface="微软雅黑" panose="020B0503020204020204" pitchFamily="34" charset="-122"/>
              </a:rPr>
              <a:t>、</a:t>
            </a:r>
            <a:r>
              <a:rPr sz="1600" dirty="0">
                <a:solidFill>
                  <a:schemeClr val="accent1"/>
                </a:solidFill>
                <a:latin typeface="微软雅黑" panose="020B0503020204020204" pitchFamily="34" charset="-122"/>
                <a:ea typeface="微软雅黑" panose="020B0503020204020204" pitchFamily="34" charset="-122"/>
              </a:rPr>
              <a:t>工业Rtu Modbus控制板</a:t>
            </a:r>
            <a:endParaRPr sz="16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4260" y="3846195"/>
            <a:ext cx="1755775" cy="337185"/>
          </a:xfrm>
          <a:prstGeom prst="rect">
            <a:avLst/>
          </a:prstGeom>
          <a:noFill/>
        </p:spPr>
        <p:txBody>
          <a:bodyPr wrap="square" rtlCol="0">
            <a:spAutoFit/>
          </a:bodyPr>
          <a:p>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16705" y="1418590"/>
            <a:ext cx="4370705" cy="2999740"/>
          </a:xfrm>
          <a:prstGeom prst="rect">
            <a:avLst/>
          </a:prstGeom>
          <a:noFill/>
        </p:spPr>
        <p:txBody>
          <a:bodyPr wrap="square" rtlCol="0">
            <a:spAutoFit/>
          </a:bodyPr>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1、16开关量输入和16路开关量输出</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2、2路电机控制端</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3、1路内部AD输入</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4、采用Modbus RTU标准通信协议</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5、电源电路防反接设计</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6、可连接PLC、显控、维控等组态设备</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7、应用于工业现场设备信号采集和控制</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2" name="图片 22" descr="微信图片_20191101152938_meitu_1_wps图片"/>
          <p:cNvPicPr>
            <a:picLocks noChangeAspect="1"/>
          </p:cNvPicPr>
          <p:nvPr/>
        </p:nvPicPr>
        <p:blipFill>
          <a:blip r:embed="rId1"/>
          <a:stretch>
            <a:fillRect/>
          </a:stretch>
        </p:blipFill>
        <p:spPr>
          <a:xfrm>
            <a:off x="936625" y="1880870"/>
            <a:ext cx="2416175" cy="1845310"/>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bldLvl="0" animBg="1"/>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矩形 39"/>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1" name="矩形 40"/>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2" name="TextBox 41"/>
          <p:cNvSpPr txBox="1"/>
          <p:nvPr/>
        </p:nvSpPr>
        <p:spPr>
          <a:xfrm>
            <a:off x="936625" y="312738"/>
            <a:ext cx="1464945" cy="328295"/>
          </a:xfrm>
          <a:prstGeom prst="rect">
            <a:avLst/>
          </a:prstGeom>
          <a:noFill/>
          <a:ln w="9525">
            <a:noFill/>
          </a:ln>
        </p:spPr>
        <p:txBody>
          <a:bodyPr wrap="none" lIns="68577" tIns="34289" rIns="68577" bIns="34289" anchor="t">
            <a:spAutoFit/>
          </a:bodyPr>
          <a:p>
            <a:r>
              <a:rPr lang="en-US" altLang="zh-CN" sz="1700" dirty="0">
                <a:solidFill>
                  <a:schemeClr val="accent1"/>
                </a:solidFill>
                <a:latin typeface="微软雅黑" panose="020B0503020204020204" pitchFamily="34" charset="-122"/>
                <a:ea typeface="微软雅黑" panose="020B0503020204020204" pitchFamily="34" charset="-122"/>
              </a:rPr>
              <a:t>Modbus</a:t>
            </a:r>
            <a:r>
              <a:rPr lang="zh-CN" altLang="en-US" sz="1700" dirty="0">
                <a:solidFill>
                  <a:schemeClr val="accent1"/>
                </a:solidFill>
                <a:latin typeface="微软雅黑" panose="020B0503020204020204" pitchFamily="34" charset="-122"/>
                <a:ea typeface="微软雅黑" panose="020B0503020204020204" pitchFamily="34" charset="-122"/>
              </a:rPr>
              <a:t>系列</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93662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31825" y="925830"/>
            <a:ext cx="3584575" cy="337185"/>
          </a:xfrm>
          <a:prstGeom prst="rect">
            <a:avLst/>
          </a:prstGeom>
          <a:noFill/>
        </p:spPr>
        <p:txBody>
          <a:bodyPr wrap="square" rtlCol="0">
            <a:spAutoFit/>
          </a:bodyPr>
          <a:p>
            <a:r>
              <a:rPr lang="en-US" altLang="zh-CN" sz="1600" dirty="0">
                <a:solidFill>
                  <a:schemeClr val="accent1"/>
                </a:solidFill>
                <a:latin typeface="微软雅黑" panose="020B0503020204020204" pitchFamily="34" charset="-122"/>
                <a:ea typeface="微软雅黑" panose="020B0503020204020204" pitchFamily="34" charset="-122"/>
              </a:rPr>
              <a:t>2</a:t>
            </a:r>
            <a:r>
              <a:rPr lang="zh-CN" altLang="en-US" sz="1600" dirty="0">
                <a:solidFill>
                  <a:schemeClr val="accent1"/>
                </a:solidFill>
                <a:latin typeface="微软雅黑" panose="020B0503020204020204" pitchFamily="34" charset="-122"/>
                <a:ea typeface="微软雅黑" panose="020B0503020204020204" pitchFamily="34" charset="-122"/>
              </a:rPr>
              <a:t>、</a:t>
            </a:r>
            <a:r>
              <a:rPr lang="en-US" altLang="zh-CN" sz="1600" dirty="0">
                <a:solidFill>
                  <a:schemeClr val="accent1"/>
                </a:solidFill>
                <a:latin typeface="微软雅黑" panose="020B0503020204020204" pitchFamily="34" charset="-122"/>
                <a:ea typeface="微软雅黑" panose="020B0503020204020204" pitchFamily="34" charset="-122"/>
              </a:rPr>
              <a:t> 100mA</a:t>
            </a:r>
            <a:r>
              <a:rPr lang="zh-CN" altLang="en-US" sz="1600" dirty="0">
                <a:solidFill>
                  <a:schemeClr val="accent1"/>
                </a:solidFill>
                <a:latin typeface="微软雅黑" panose="020B0503020204020204" pitchFamily="34" charset="-122"/>
                <a:ea typeface="微软雅黑" panose="020B0503020204020204" pitchFamily="34" charset="-122"/>
              </a:rPr>
              <a:t>可调恒流源模块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4260" y="3846195"/>
            <a:ext cx="1755775" cy="337185"/>
          </a:xfrm>
          <a:prstGeom prst="rect">
            <a:avLst/>
          </a:prstGeom>
          <a:noFill/>
        </p:spPr>
        <p:txBody>
          <a:bodyPr wrap="square" rtlCol="0">
            <a:spAutoFit/>
          </a:bodyPr>
          <a:p>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216400" y="1242060"/>
            <a:ext cx="3813810" cy="3415030"/>
          </a:xfrm>
          <a:prstGeom prst="rect">
            <a:avLst/>
          </a:prstGeom>
          <a:noFill/>
        </p:spPr>
        <p:txBody>
          <a:bodyPr wrap="square" rtlCol="0">
            <a:spAutoFit/>
          </a:bodyPr>
          <a:p>
            <a:pPr algn="l">
              <a:lnSpc>
                <a:spcPct val="150000"/>
              </a:lnSpc>
              <a:buClrTx/>
              <a:buSzTx/>
              <a:buFontTx/>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(1) 供电电压： 5V DC;</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(2)DA输入范围：0~2V DC;</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(3)电流输出范围：0~100mA DC;</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(4)电流输出误差：0.025%;</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(5)带负载范围：0~60R;</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(6)</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支持标准</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Modbus</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通信协议；</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(7)适用于小电阻测量应用。</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5" name="图片 1" descr="图片0"/>
          <p:cNvPicPr>
            <a:picLocks noChangeAspect="1"/>
          </p:cNvPicPr>
          <p:nvPr/>
        </p:nvPicPr>
        <p:blipFill>
          <a:blip r:embed="rId1"/>
          <a:stretch>
            <a:fillRect/>
          </a:stretch>
        </p:blipFill>
        <p:spPr>
          <a:xfrm>
            <a:off x="631825" y="1572260"/>
            <a:ext cx="3329940" cy="2497455"/>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bldLvl="0" animBg="1"/>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0" y="1262063"/>
            <a:ext cx="9144000" cy="266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nvGrpSpPr>
          <p:cNvPr id="11" name="组合 10"/>
          <p:cNvGrpSpPr/>
          <p:nvPr/>
        </p:nvGrpSpPr>
        <p:grpSpPr>
          <a:xfrm>
            <a:off x="168275" y="449263"/>
            <a:ext cx="4089400" cy="4092575"/>
            <a:chOff x="1194616" y="1313664"/>
            <a:chExt cx="4849465" cy="4849465"/>
          </a:xfrm>
        </p:grpSpPr>
        <p:grpSp>
          <p:nvGrpSpPr>
            <p:cNvPr id="12" name="组合 11"/>
            <p:cNvGrpSpPr/>
            <p:nvPr/>
          </p:nvGrpSpPr>
          <p:grpSpPr>
            <a:xfrm>
              <a:off x="1194616" y="1313664"/>
              <a:ext cx="4849465" cy="4849465"/>
              <a:chOff x="525600" y="542925"/>
              <a:chExt cx="4464050" cy="4464050"/>
            </a:xfrm>
            <a:effectLst>
              <a:outerShdw blurRad="50800" dist="38100" dir="13500000" algn="br" rotWithShape="0">
                <a:schemeClr val="bg1">
                  <a:alpha val="40000"/>
                </a:schemeClr>
              </a:outerShdw>
            </a:effectLst>
          </p:grpSpPr>
          <p:pic>
            <p:nvPicPr>
              <p:cNvPr id="14" name="Picture 6" descr="C:\Users\Administrator\Desktop\touying.png"/>
              <p:cNvPicPr>
                <a:picLocks noChangeAspect="1" noChangeArrowheads="1"/>
              </p:cNvPicPr>
              <p:nvPr/>
            </p:nvPicPr>
            <p:blipFill>
              <a:blip r:embed="rId1">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Administrator\Desktop\comput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28" name="Picture 2"/>
            <p:cNvPicPr>
              <a:picLocks noChangeAspect="1"/>
            </p:cNvPicPr>
            <p:nvPr/>
          </p:nvPicPr>
          <p:blipFill>
            <a:blip r:embed="rId3"/>
            <a:stretch>
              <a:fillRect/>
            </a:stretch>
          </p:blipFill>
          <p:spPr>
            <a:xfrm>
              <a:off x="1655151" y="2201697"/>
              <a:ext cx="3928395" cy="2406651"/>
            </a:xfrm>
            <a:prstGeom prst="rect">
              <a:avLst/>
            </a:prstGeom>
            <a:noFill/>
            <a:ln w="6350">
              <a:noFill/>
            </a:ln>
          </p:spPr>
        </p:pic>
      </p:grpSp>
      <p:sp>
        <p:nvSpPr>
          <p:cNvPr id="16" name="TextBox 15"/>
          <p:cNvSpPr txBox="1"/>
          <p:nvPr/>
        </p:nvSpPr>
        <p:spPr>
          <a:xfrm>
            <a:off x="5065713" y="2063750"/>
            <a:ext cx="2721610" cy="859155"/>
          </a:xfrm>
          <a:prstGeom prst="rect">
            <a:avLst/>
          </a:prstGeom>
          <a:noFill/>
          <a:ln w="9525">
            <a:noFill/>
          </a:ln>
        </p:spPr>
        <p:txBody>
          <a:bodyPr wrap="none" lIns="91436" tIns="45718" rIns="91436" bIns="45718" anchor="t">
            <a:spAutoFit/>
          </a:bodyPr>
          <a:p>
            <a:r>
              <a:rPr lang="zh-CN" altLang="en-US" sz="5000" dirty="0">
                <a:solidFill>
                  <a:schemeClr val="bg1"/>
                </a:solidFill>
                <a:latin typeface="微软雅黑" panose="020B0503020204020204" pitchFamily="34" charset="-122"/>
                <a:ea typeface="微软雅黑" panose="020B0503020204020204" pitchFamily="34" charset="-122"/>
              </a:rPr>
              <a:t>成功案例</a:t>
            </a:r>
            <a:endParaRPr lang="zh-CN" altLang="en-US" sz="5000" dirty="0">
              <a:solidFill>
                <a:schemeClr val="bg1"/>
              </a:solidFill>
              <a:latin typeface="微软雅黑" panose="020B0503020204020204" pitchFamily="34" charset="-122"/>
              <a:ea typeface="微软雅黑" panose="020B0503020204020204" pitchFamily="34" charset="-122"/>
            </a:endParaRPr>
          </a:p>
        </p:txBody>
      </p:sp>
      <p:sp>
        <p:nvSpPr>
          <p:cNvPr id="17" name="文本框 20"/>
          <p:cNvSpPr txBox="1"/>
          <p:nvPr/>
        </p:nvSpPr>
        <p:spPr>
          <a:xfrm>
            <a:off x="6232525" y="3067368"/>
            <a:ext cx="1036638" cy="267335"/>
          </a:xfrm>
          <a:prstGeom prst="rect">
            <a:avLst/>
          </a:prstGeom>
          <a:noFill/>
          <a:ln w="9525">
            <a:noFill/>
          </a:ln>
        </p:spPr>
        <p:txBody>
          <a:bodyPr lIns="68571" tIns="34285" rIns="68571" bIns="34285" anchor="t">
            <a:spAutoFit/>
          </a:bodyPr>
          <a:p>
            <a:pPr defTabSz="684530"/>
            <a:r>
              <a:rPr lang="zh-CN" altLang="en-US" sz="2000" baseline="-3000" dirty="0">
                <a:solidFill>
                  <a:schemeClr val="bg1"/>
                </a:solidFill>
                <a:latin typeface="Arial" panose="020B0604020202020204" pitchFamily="34" charset="0"/>
                <a:ea typeface="微软雅黑" panose="020B0503020204020204" pitchFamily="34" charset="-122"/>
              </a:rPr>
              <a:t>智慧消防</a:t>
            </a:r>
            <a:endParaRPr lang="zh-CN" altLang="en-US" sz="2000" baseline="-3000" dirty="0">
              <a:solidFill>
                <a:schemeClr val="bg1"/>
              </a:solidFill>
              <a:latin typeface="Arial" panose="020B0604020202020204" pitchFamily="34" charset="0"/>
              <a:ea typeface="微软雅黑" panose="020B0503020204020204" pitchFamily="34" charset="-122"/>
            </a:endParaRPr>
          </a:p>
        </p:txBody>
      </p:sp>
      <p:sp>
        <p:nvSpPr>
          <p:cNvPr id="18" name="椭圆 17"/>
          <p:cNvSpPr/>
          <p:nvPr/>
        </p:nvSpPr>
        <p:spPr>
          <a:xfrm>
            <a:off x="5972175" y="3138488"/>
            <a:ext cx="123825" cy="123825"/>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lIns="91436" tIns="45718" rIns="91436" bIns="45718"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mn-lt"/>
              <a:ea typeface="+mn-ea"/>
              <a:cs typeface="+mn-cs"/>
            </a:endParaRPr>
          </a:p>
        </p:txBody>
      </p:sp>
      <p:sp>
        <p:nvSpPr>
          <p:cNvPr id="19" name="文本框 20"/>
          <p:cNvSpPr txBox="1"/>
          <p:nvPr/>
        </p:nvSpPr>
        <p:spPr>
          <a:xfrm>
            <a:off x="7459663" y="3067050"/>
            <a:ext cx="1036637" cy="267335"/>
          </a:xfrm>
          <a:prstGeom prst="rect">
            <a:avLst/>
          </a:prstGeom>
          <a:noFill/>
          <a:ln w="9525">
            <a:noFill/>
          </a:ln>
        </p:spPr>
        <p:txBody>
          <a:bodyPr lIns="68571" tIns="34285" rIns="68571" bIns="34285" anchor="t">
            <a:spAutoFit/>
          </a:bodyPr>
          <a:p>
            <a:pPr defTabSz="684530"/>
            <a:r>
              <a:rPr lang="zh-CN" altLang="en-US" sz="2000" baseline="-3000" dirty="0">
                <a:solidFill>
                  <a:schemeClr val="bg1"/>
                </a:solidFill>
                <a:latin typeface="Arial" panose="020B0604020202020204" pitchFamily="34" charset="0"/>
                <a:ea typeface="微软雅黑" panose="020B0503020204020204" pitchFamily="34" charset="-122"/>
              </a:rPr>
              <a:t>智慧农业</a:t>
            </a:r>
            <a:endParaRPr lang="zh-CN" altLang="en-US" sz="2000" baseline="-3000" dirty="0">
              <a:solidFill>
                <a:schemeClr val="bg1"/>
              </a:solidFill>
              <a:latin typeface="Arial" panose="020B0604020202020204" pitchFamily="34" charset="0"/>
              <a:ea typeface="微软雅黑" panose="020B0503020204020204" pitchFamily="34" charset="-122"/>
            </a:endParaRPr>
          </a:p>
        </p:txBody>
      </p:sp>
      <p:sp>
        <p:nvSpPr>
          <p:cNvPr id="20" name="椭圆 19"/>
          <p:cNvSpPr/>
          <p:nvPr/>
        </p:nvSpPr>
        <p:spPr>
          <a:xfrm>
            <a:off x="7221538" y="3138488"/>
            <a:ext cx="123825" cy="123825"/>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lIns="91436" tIns="45718" rIns="91436" bIns="45718"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mn-lt"/>
              <a:ea typeface="+mn-ea"/>
              <a:cs typeface="+mn-cs"/>
            </a:endParaRPr>
          </a:p>
        </p:txBody>
      </p:sp>
      <p:sp>
        <p:nvSpPr>
          <p:cNvPr id="25" name="TextBox 24"/>
          <p:cNvSpPr txBox="1"/>
          <p:nvPr/>
        </p:nvSpPr>
        <p:spPr>
          <a:xfrm>
            <a:off x="4876800" y="3106738"/>
            <a:ext cx="746125" cy="368300"/>
          </a:xfrm>
          <a:prstGeom prst="rect">
            <a:avLst/>
          </a:prstGeom>
          <a:noFill/>
          <a:ln w="9525">
            <a:noFill/>
          </a:ln>
        </p:spPr>
        <p:txBody>
          <a:bodyPr wrap="none" lIns="91436" tIns="45718" rIns="91436" bIns="45718" anchor="t">
            <a:spAutoFit/>
          </a:bodyPr>
          <a:p>
            <a:r>
              <a:rPr lang="en-US" altLang="zh-CN" b="0" dirty="0">
                <a:solidFill>
                  <a:schemeClr val="bg1"/>
                </a:solidFill>
                <a:latin typeface="微软雅黑" panose="020B0503020204020204" pitchFamily="34" charset="-122"/>
                <a:ea typeface="微软雅黑" panose="020B0503020204020204" pitchFamily="34" charset="-122"/>
              </a:rPr>
              <a:t>PART</a:t>
            </a:r>
            <a:endParaRPr lang="zh-CN" altLang="en-US" b="0"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4084638" y="2160588"/>
            <a:ext cx="974725" cy="1630362"/>
          </a:xfrm>
          <a:prstGeom prst="rect">
            <a:avLst/>
          </a:prstGeom>
          <a:noFill/>
          <a:ln w="9525">
            <a:noFill/>
          </a:ln>
        </p:spPr>
        <p:txBody>
          <a:bodyPr wrap="none" lIns="91436" tIns="45718" rIns="91436" bIns="45718" anchor="t">
            <a:spAutoFit/>
          </a:bodyPr>
          <a:p>
            <a:r>
              <a:rPr lang="en-US" altLang="zh-CN" sz="10000" dirty="0">
                <a:solidFill>
                  <a:schemeClr val="bg1"/>
                </a:solidFill>
                <a:latin typeface="微软雅黑" panose="020B0503020204020204" pitchFamily="34" charset="-122"/>
                <a:ea typeface="微软雅黑" panose="020B0503020204020204" pitchFamily="34" charset="-122"/>
              </a:rPr>
              <a:t>3</a:t>
            </a:r>
            <a:endParaRPr lang="en-US" altLang="zh-CN" sz="10000" dirty="0">
              <a:solidFill>
                <a:schemeClr val="bg1"/>
              </a:solidFill>
              <a:latin typeface="微软雅黑" panose="020B0503020204020204" pitchFamily="34" charset="-122"/>
              <a:ea typeface="微软雅黑" panose="020B0503020204020204" pitchFamily="34" charset="-122"/>
            </a:endParaRPr>
          </a:p>
        </p:txBody>
      </p:sp>
      <p:sp>
        <p:nvSpPr>
          <p:cNvPr id="27" name="文本框 20"/>
          <p:cNvSpPr txBox="1"/>
          <p:nvPr/>
        </p:nvSpPr>
        <p:spPr>
          <a:xfrm>
            <a:off x="6096000" y="3371850"/>
            <a:ext cx="1173163" cy="267335"/>
          </a:xfrm>
          <a:prstGeom prst="rect">
            <a:avLst/>
          </a:prstGeom>
          <a:noFill/>
          <a:ln w="9525">
            <a:noFill/>
          </a:ln>
        </p:spPr>
        <p:txBody>
          <a:bodyPr wrap="square" lIns="68571" tIns="34285" rIns="68571" bIns="34285" anchor="t">
            <a:spAutoFit/>
          </a:bodyPr>
          <a:p>
            <a:pPr defTabSz="684530"/>
            <a:r>
              <a:rPr lang="en-US" altLang="zh-CN" sz="2000" baseline="-3000" dirty="0">
                <a:solidFill>
                  <a:schemeClr val="bg1"/>
                </a:solidFill>
                <a:latin typeface="Arial" panose="020B0604020202020204" pitchFamily="34" charset="0"/>
                <a:ea typeface="微软雅黑" panose="020B0503020204020204" pitchFamily="34" charset="-122"/>
              </a:rPr>
              <a:t>   </a:t>
            </a:r>
            <a:r>
              <a:rPr lang="zh-CN" altLang="en-US" sz="2000" baseline="-3000" dirty="0">
                <a:solidFill>
                  <a:schemeClr val="bg1"/>
                </a:solidFill>
                <a:latin typeface="Arial" panose="020B0604020202020204" pitchFamily="34" charset="0"/>
                <a:ea typeface="微软雅黑" panose="020B0503020204020204" pitchFamily="34" charset="-122"/>
              </a:rPr>
              <a:t>智慧城市</a:t>
            </a:r>
            <a:endParaRPr lang="zh-CN" altLang="en-US" sz="2000" baseline="-3000" dirty="0">
              <a:solidFill>
                <a:schemeClr val="bg1"/>
              </a:solidFill>
              <a:latin typeface="Arial" panose="020B0604020202020204" pitchFamily="34" charset="0"/>
              <a:ea typeface="微软雅黑" panose="020B0503020204020204" pitchFamily="34" charset="-122"/>
            </a:endParaRPr>
          </a:p>
        </p:txBody>
      </p:sp>
      <p:sp>
        <p:nvSpPr>
          <p:cNvPr id="28" name="椭圆 27"/>
          <p:cNvSpPr/>
          <p:nvPr/>
        </p:nvSpPr>
        <p:spPr>
          <a:xfrm>
            <a:off x="5972175" y="3443288"/>
            <a:ext cx="123825" cy="123825"/>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lIns="91436" tIns="45718" rIns="91436" bIns="45718"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mn-lt"/>
              <a:ea typeface="+mn-ea"/>
              <a:cs typeface="+mn-cs"/>
            </a:endParaRPr>
          </a:p>
        </p:txBody>
      </p:sp>
      <p:sp>
        <p:nvSpPr>
          <p:cNvPr id="2" name="文本框 20"/>
          <p:cNvSpPr txBox="1"/>
          <p:nvPr/>
        </p:nvSpPr>
        <p:spPr>
          <a:xfrm>
            <a:off x="7345680" y="3371850"/>
            <a:ext cx="1173163" cy="267335"/>
          </a:xfrm>
          <a:prstGeom prst="rect">
            <a:avLst/>
          </a:prstGeom>
          <a:noFill/>
          <a:ln w="9525">
            <a:noFill/>
          </a:ln>
        </p:spPr>
        <p:txBody>
          <a:bodyPr wrap="square" lIns="68571" tIns="34285" rIns="68571" bIns="34285" anchor="t">
            <a:spAutoFit/>
          </a:bodyPr>
          <a:p>
            <a:pPr defTabSz="684530"/>
            <a:r>
              <a:rPr lang="en-US" altLang="zh-CN" sz="2000" baseline="-3000" dirty="0">
                <a:solidFill>
                  <a:schemeClr val="bg1"/>
                </a:solidFill>
                <a:latin typeface="Arial" panose="020B0604020202020204" pitchFamily="34" charset="0"/>
                <a:ea typeface="微软雅黑" panose="020B0503020204020204" pitchFamily="34" charset="-122"/>
              </a:rPr>
              <a:t>   </a:t>
            </a:r>
            <a:r>
              <a:rPr lang="zh-CN" altLang="en-US" sz="2000" baseline="-3000" dirty="0">
                <a:solidFill>
                  <a:schemeClr val="bg1"/>
                </a:solidFill>
                <a:latin typeface="Arial" panose="020B0604020202020204" pitchFamily="34" charset="0"/>
                <a:ea typeface="微软雅黑" panose="020B0503020204020204" pitchFamily="34" charset="-122"/>
              </a:rPr>
              <a:t>智能家居</a:t>
            </a:r>
            <a:endParaRPr lang="zh-CN" altLang="en-US" sz="2000" baseline="-3000" dirty="0">
              <a:solidFill>
                <a:schemeClr val="bg1"/>
              </a:solidFill>
              <a:latin typeface="Arial" panose="020B0604020202020204" pitchFamily="34" charset="0"/>
              <a:ea typeface="微软雅黑" panose="020B0503020204020204" pitchFamily="34" charset="-122"/>
            </a:endParaRPr>
          </a:p>
        </p:txBody>
      </p:sp>
      <p:sp>
        <p:nvSpPr>
          <p:cNvPr id="4" name="椭圆 3"/>
          <p:cNvSpPr/>
          <p:nvPr/>
        </p:nvSpPr>
        <p:spPr>
          <a:xfrm>
            <a:off x="7221855" y="3443288"/>
            <a:ext cx="123825" cy="123825"/>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lIns="91436" tIns="45718" rIns="91436" bIns="45718" rtlCol="0"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8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14" presetClass="entr" presetSubtype="1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right)">
                                      <p:cBhvr>
                                        <p:cTn id="20" dur="350"/>
                                        <p:tgtEl>
                                          <p:spTgt spid="17"/>
                                        </p:tgtEl>
                                      </p:cBhvr>
                                    </p:animEffect>
                                  </p:childTnLst>
                                </p:cTn>
                              </p:par>
                            </p:childTnLst>
                          </p:cTn>
                        </p:par>
                        <p:par>
                          <p:cTn id="21" fill="hold">
                            <p:stCondLst>
                              <p:cond delay="1800"/>
                            </p:stCondLst>
                            <p:childTnLst>
                              <p:par>
                                <p:cTn id="22" presetID="14" presetClass="entr" presetSubtype="1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500"/>
                                        <p:tgtEl>
                                          <p:spTgt spid="20"/>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350"/>
                                        <p:tgtEl>
                                          <p:spTgt spid="19"/>
                                        </p:tgtEl>
                                      </p:cBhvr>
                                    </p:animEffect>
                                  </p:childTnLst>
                                </p:cTn>
                              </p:par>
                            </p:childTnLst>
                          </p:cTn>
                        </p:par>
                        <p:par>
                          <p:cTn id="28" fill="hold">
                            <p:stCondLst>
                              <p:cond delay="2300"/>
                            </p:stCondLst>
                            <p:childTnLst>
                              <p:par>
                                <p:cTn id="29" presetID="14" presetClass="entr" presetSubtype="1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childTnLst>
                          </p:cTn>
                        </p:par>
                        <p:par>
                          <p:cTn id="32" fill="hold">
                            <p:stCondLst>
                              <p:cond delay="2800"/>
                            </p:stCondLst>
                            <p:childTnLst>
                              <p:par>
                                <p:cTn id="33" presetID="14" presetClass="entr" presetSubtype="1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randombar(horizontal)">
                                      <p:cBhvr>
                                        <p:cTn id="35" dur="500"/>
                                        <p:tgtEl>
                                          <p:spTgt spid="26"/>
                                        </p:tgtEl>
                                      </p:cBhvr>
                                    </p:animEffect>
                                  </p:childTnLst>
                                </p:cTn>
                              </p:par>
                            </p:childTnLst>
                          </p:cTn>
                        </p:par>
                        <p:par>
                          <p:cTn id="36" fill="hold">
                            <p:stCondLst>
                              <p:cond delay="3300"/>
                            </p:stCondLst>
                            <p:childTnLst>
                              <p:par>
                                <p:cTn id="37" presetID="14" presetClass="entr" presetSubtype="1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randombar(horizontal)">
                                      <p:cBhvr>
                                        <p:cTn id="39" dur="500"/>
                                        <p:tgtEl>
                                          <p:spTgt spid="2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right)">
                                      <p:cBhvr>
                                        <p:cTn id="42" dur="350"/>
                                        <p:tgtEl>
                                          <p:spTgt spid="27"/>
                                        </p:tgtEl>
                                      </p:cBhvr>
                                    </p:animEffect>
                                  </p:childTnLst>
                                </p:cTn>
                              </p:par>
                            </p:childTnLst>
                          </p:cTn>
                        </p:par>
                        <p:par>
                          <p:cTn id="43" fill="hold">
                            <p:stCondLst>
                              <p:cond delay="3800"/>
                            </p:stCondLst>
                            <p:childTnLst>
                              <p:par>
                                <p:cTn id="44" presetID="14" presetClass="entr" presetSubtype="1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randombar(horizontal)">
                                      <p:cBhvr>
                                        <p:cTn id="46" dur="500"/>
                                        <p:tgtEl>
                                          <p:spTgt spid="4"/>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right)">
                                      <p:cBhvr>
                                        <p:cTn id="49" dur="3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p:bldP spid="20" grpId="0" animBg="1"/>
      <p:bldP spid="25" grpId="0"/>
      <p:bldP spid="26" grpId="0"/>
      <p:bldP spid="27" grpId="0"/>
      <p:bldP spid="28" grpId="0" animBg="1"/>
      <p:bldP spid="2" grpId="0"/>
      <p:bldP spid="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18630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智慧消防解决方案</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48005" y="1217930"/>
            <a:ext cx="8009890" cy="3091815"/>
          </a:xfrm>
          <a:prstGeom prst="rect">
            <a:avLst/>
          </a:prstGeom>
          <a:noFill/>
        </p:spPr>
        <p:txBody>
          <a:bodyPr wrap="square" rtlCol="0">
            <a:spAutoFit/>
          </a:bodyPr>
          <a:p>
            <a:pPr algn="ctr"/>
            <a:r>
              <a:rPr lang="zh-CN" altLang="en-US" sz="2400">
                <a:latin typeface="微软雅黑" panose="020B0503020204020204" pitchFamily="34" charset="-122"/>
                <a:ea typeface="微软雅黑" panose="020B0503020204020204" pitchFamily="34" charset="-122"/>
              </a:rPr>
              <a:t>北京市某消防水池</a:t>
            </a:r>
            <a:r>
              <a:rPr lang="zh-CN" altLang="en-US" sz="2400">
                <a:latin typeface="微软雅黑" panose="020B0503020204020204" pitchFamily="34" charset="-122"/>
                <a:ea typeface="微软雅黑" panose="020B0503020204020204" pitchFamily="34" charset="-122"/>
              </a:rPr>
              <a:t>智慧</a:t>
            </a:r>
            <a:r>
              <a:rPr lang="zh-CN" altLang="en-US" sz="2400">
                <a:latin typeface="微软雅黑" panose="020B0503020204020204" pitchFamily="34" charset="-122"/>
                <a:ea typeface="微软雅黑" panose="020B0503020204020204" pitchFamily="34" charset="-122"/>
              </a:rPr>
              <a:t>改造项目</a:t>
            </a:r>
            <a:endParaRPr lang="zh-CN" altLang="en-US">
              <a:latin typeface="微软雅黑" panose="020B0503020204020204" pitchFamily="34" charset="-122"/>
              <a:ea typeface="微软雅黑" panose="020B0503020204020204" pitchFamily="34" charset="-122"/>
            </a:endParaRPr>
          </a:p>
          <a:p>
            <a:pPr algn="l">
              <a:lnSpc>
                <a:spcPct val="200000"/>
              </a:lnSpc>
            </a:pPr>
            <a:r>
              <a:rPr lang="zh-CN" altLang="en-US" b="0">
                <a:latin typeface="微软雅黑" panose="020B0503020204020204" pitchFamily="34" charset="-122"/>
                <a:ea typeface="微软雅黑" panose="020B0503020204020204" pitchFamily="34" charset="-122"/>
              </a:rPr>
              <a:t>一、项目背景</a:t>
            </a:r>
            <a:endParaRPr lang="zh-CN" altLang="en-US" b="0">
              <a:latin typeface="微软雅黑" panose="020B0503020204020204" pitchFamily="34" charset="-122"/>
              <a:ea typeface="微软雅黑" panose="020B0503020204020204" pitchFamily="34" charset="-122"/>
            </a:endParaRPr>
          </a:p>
          <a:p>
            <a:pPr algn="l">
              <a:lnSpc>
                <a:spcPct val="150000"/>
              </a:lnSpc>
            </a:pPr>
            <a:r>
              <a:rPr lang="zh-CN" altLang="en-US"/>
              <a:t>   </a:t>
            </a:r>
            <a:r>
              <a:rPr lang="zh-CN" altLang="en-US" b="0">
                <a:latin typeface="微软雅黑" panose="020B0503020204020204" pitchFamily="34" charset="-122"/>
                <a:ea typeface="微软雅黑" panose="020B0503020204020204" pitchFamily="34" charset="-122"/>
              </a:rPr>
              <a:t>传统的消防设施设备如消防水池、消防水阀、消防气阀、消防水泵等都处于开环管理状态，物业需要人工定期保养检修，</a:t>
            </a:r>
            <a:r>
              <a:rPr lang="zh-CN" altLang="en-US" sz="1800" b="0">
                <a:latin typeface="微软雅黑" panose="020B0503020204020204" pitchFamily="34" charset="-122"/>
                <a:ea typeface="微软雅黑" panose="020B0503020204020204" pitchFamily="34" charset="-122"/>
              </a:rPr>
              <a:t>给物业管理带来极大的麻烦，同时也给社会安全带来极大的安全隐患，据不完全统计，中国有60%的消防水箱是没有水的，造成巨大的社会隐患，要进行重新安装传统远传水位设备，成本和实践均不允许。</a:t>
            </a:r>
            <a:endParaRPr lang="zh-CN" altLang="en-US" sz="1800" b="0">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18630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智慧消防解决方案</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48005" y="1217930"/>
            <a:ext cx="8009890" cy="3276600"/>
          </a:xfrm>
          <a:prstGeom prst="rect">
            <a:avLst/>
          </a:prstGeom>
          <a:noFill/>
        </p:spPr>
        <p:txBody>
          <a:bodyPr wrap="square" rtlCol="0">
            <a:spAutoFit/>
          </a:bodyPr>
          <a:p>
            <a:pPr algn="l"/>
            <a:r>
              <a:rPr lang="zh-CN" altLang="en-US" b="0">
                <a:latin typeface="微软雅黑" panose="020B0503020204020204" pitchFamily="34" charset="-122"/>
                <a:ea typeface="微软雅黑" panose="020B0503020204020204" pitchFamily="34" charset="-122"/>
              </a:rPr>
              <a:t>二、解决方案</a:t>
            </a:r>
            <a:endParaRPr lang="zh-CN" altLang="en-US" b="0">
              <a:latin typeface="微软雅黑" panose="020B0503020204020204" pitchFamily="34" charset="-122"/>
              <a:ea typeface="微软雅黑" panose="020B0503020204020204" pitchFamily="34" charset="-122"/>
            </a:endParaRPr>
          </a:p>
          <a:p>
            <a:pPr>
              <a:lnSpc>
                <a:spcPct val="150000"/>
              </a:lnSpc>
            </a:pPr>
            <a:r>
              <a:rPr lang="zh-CN" altLang="en-US"/>
              <a:t>  </a:t>
            </a:r>
            <a:r>
              <a:rPr lang="zh-CN" altLang="en-US" b="0">
                <a:latin typeface="微软雅黑" panose="020B0503020204020204" pitchFamily="34" charset="-122"/>
                <a:ea typeface="微软雅黑" panose="020B0503020204020204" pitchFamily="34" charset="-122"/>
                <a:cs typeface="微软雅黑" panose="020B0503020204020204" pitchFamily="34" charset="-122"/>
              </a:rPr>
              <a:t> 该智慧消防综合管理平台“消防水池监测物联网系统”选用质量可靠、高稳定性、防水防尘设计的</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Zigbee静水水位传感器</a:t>
            </a:r>
            <a:r>
              <a:rPr lang="zh-CN" altLang="en-US" b="0">
                <a:latin typeface="微软雅黑" panose="020B0503020204020204" pitchFamily="34" charset="-122"/>
                <a:ea typeface="微软雅黑" panose="020B0503020204020204" pitchFamily="34" charset="-122"/>
                <a:cs typeface="微软雅黑" panose="020B0503020204020204" pitchFamily="34" charset="-122"/>
              </a:rPr>
              <a:t>，采用无线传感网络通讯协议将消防水池</a:t>
            </a:r>
            <a:r>
              <a:rPr lang="en-US" altLang="zh-CN" b="0">
                <a:latin typeface="微软雅黑" panose="020B0503020204020204" pitchFamily="34" charset="-122"/>
                <a:ea typeface="微软雅黑" panose="020B0503020204020204" pitchFamily="34" charset="-122"/>
                <a:cs typeface="微软雅黑" panose="020B0503020204020204" pitchFamily="34" charset="-122"/>
              </a:rPr>
              <a:t>/</a:t>
            </a:r>
            <a:r>
              <a:rPr lang="zh-CN" altLang="en-US" b="0">
                <a:latin typeface="微软雅黑" panose="020B0503020204020204" pitchFamily="34" charset="-122"/>
                <a:ea typeface="微软雅黑" panose="020B0503020204020204" pitchFamily="34" charset="-122"/>
                <a:cs typeface="微软雅黑" panose="020B0503020204020204" pitchFamily="34" charset="-122"/>
              </a:rPr>
              <a:t>水箱水位状态上报云平台，通过“智慧消防综合管理平台”实现对于消防水池/水箱，生活水池等关键水体的可用性实时监控。</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且</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无需任</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何布线，只需激活设备后，抛入水池即可使用，无需任</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sym typeface="+mn-ea"/>
              </a:rPr>
              <a:t>何与业人员施工，实时水位和变化告警即可送达指定的微信客户端。</a:t>
            </a:r>
            <a:endParaRPr lang="en-US" altLang="zh-CN"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lnSpc>
                <a:spcPct val="150000"/>
              </a:lnSpc>
            </a:pP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9994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智慧消防</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descr="系统框架图"/>
          <p:cNvPicPr>
            <a:picLocks noChangeAspect="1"/>
          </p:cNvPicPr>
          <p:nvPr/>
        </p:nvPicPr>
        <p:blipFill>
          <a:blip r:embed="rId1"/>
          <a:stretch>
            <a:fillRect/>
          </a:stretch>
        </p:blipFill>
        <p:spPr>
          <a:xfrm>
            <a:off x="90805" y="828675"/>
            <a:ext cx="8924290" cy="3964305"/>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9994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智慧消防</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stretch>
            <a:fillRect/>
          </a:stretch>
        </p:blipFill>
        <p:spPr>
          <a:xfrm>
            <a:off x="1043940" y="794385"/>
            <a:ext cx="3016250" cy="3556635"/>
          </a:xfrm>
          <a:prstGeom prst="rect">
            <a:avLst/>
          </a:prstGeom>
        </p:spPr>
      </p:pic>
      <p:pic>
        <p:nvPicPr>
          <p:cNvPr id="8" name="图片 7"/>
          <p:cNvPicPr>
            <a:picLocks noChangeAspect="1"/>
          </p:cNvPicPr>
          <p:nvPr/>
        </p:nvPicPr>
        <p:blipFill>
          <a:blip r:embed="rId2"/>
          <a:stretch>
            <a:fillRect/>
          </a:stretch>
        </p:blipFill>
        <p:spPr>
          <a:xfrm>
            <a:off x="4860290" y="794385"/>
            <a:ext cx="3091815" cy="3556635"/>
          </a:xfrm>
          <a:prstGeom prst="rect">
            <a:avLst/>
          </a:prstGeom>
        </p:spPr>
      </p:pic>
      <p:sp>
        <p:nvSpPr>
          <p:cNvPr id="10" name="文本框 9"/>
          <p:cNvSpPr txBox="1"/>
          <p:nvPr/>
        </p:nvSpPr>
        <p:spPr>
          <a:xfrm>
            <a:off x="1799590" y="4526915"/>
            <a:ext cx="1765935" cy="337185"/>
          </a:xfrm>
          <a:prstGeom prst="rect">
            <a:avLst/>
          </a:prstGeom>
          <a:noFill/>
        </p:spPr>
        <p:txBody>
          <a:bodyPr wrap="square" rtlCol="0">
            <a:spAutoFit/>
          </a:bodyPr>
          <a:p>
            <a:r>
              <a:rPr lang="en-US" altLang="zh-CN" sz="1600" dirty="0">
                <a:solidFill>
                  <a:schemeClr val="accent1"/>
                </a:solidFill>
                <a:latin typeface="微软雅黑" panose="020B0503020204020204" pitchFamily="34" charset="-122"/>
                <a:ea typeface="微软雅黑" panose="020B0503020204020204" pitchFamily="34" charset="-122"/>
              </a:rPr>
              <a:t>Zigbee</a:t>
            </a:r>
            <a:r>
              <a:rPr lang="zh-CN" altLang="en-US" sz="1600" dirty="0">
                <a:solidFill>
                  <a:schemeClr val="accent1"/>
                </a:solidFill>
                <a:latin typeface="微软雅黑" panose="020B0503020204020204" pitchFamily="34" charset="-122"/>
                <a:ea typeface="微软雅黑" panose="020B0503020204020204" pitchFamily="34" charset="-122"/>
              </a:rPr>
              <a:t>边缘网关</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622290" y="4526915"/>
            <a:ext cx="1922145" cy="337185"/>
          </a:xfrm>
          <a:prstGeom prst="rect">
            <a:avLst/>
          </a:prstGeom>
          <a:noFill/>
        </p:spPr>
        <p:txBody>
          <a:bodyPr wrap="square" rtlCol="0">
            <a:spAutoFit/>
          </a:bodyPr>
          <a:p>
            <a:r>
              <a:rPr lang="en-US" altLang="zh-CN" sz="1600" dirty="0">
                <a:solidFill>
                  <a:schemeClr val="accent1"/>
                </a:solidFill>
                <a:latin typeface="微软雅黑" panose="020B0503020204020204" pitchFamily="34" charset="-122"/>
                <a:ea typeface="微软雅黑" panose="020B0503020204020204" pitchFamily="34" charset="-122"/>
              </a:rPr>
              <a:t>Zigbee</a:t>
            </a:r>
            <a:r>
              <a:rPr lang="zh-CN" altLang="en-US" sz="1600" dirty="0">
                <a:solidFill>
                  <a:schemeClr val="accent1"/>
                </a:solidFill>
                <a:latin typeface="微软雅黑" panose="020B0503020204020204" pitchFamily="34" charset="-122"/>
                <a:ea typeface="微软雅黑" panose="020B0503020204020204" pitchFamily="34" charset="-122"/>
              </a:rPr>
              <a:t>静水水位计</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六边形 40"/>
          <p:cNvSpPr/>
          <p:nvPr/>
        </p:nvSpPr>
        <p:spPr>
          <a:xfrm rot="16200000">
            <a:off x="643731" y="1807369"/>
            <a:ext cx="796925" cy="7508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mn-lt"/>
              <a:ea typeface="+mn-ea"/>
              <a:cs typeface="+mn-cs"/>
            </a:endParaRPr>
          </a:p>
        </p:txBody>
      </p:sp>
      <p:sp>
        <p:nvSpPr>
          <p:cNvPr id="42" name="TextBox 41"/>
          <p:cNvSpPr txBox="1"/>
          <p:nvPr/>
        </p:nvSpPr>
        <p:spPr>
          <a:xfrm>
            <a:off x="723900" y="1919288"/>
            <a:ext cx="690563" cy="584200"/>
          </a:xfrm>
          <a:prstGeom prst="rect">
            <a:avLst/>
          </a:prstGeom>
          <a:noFill/>
          <a:ln w="9525">
            <a:noFill/>
          </a:ln>
        </p:spPr>
        <p:txBody>
          <a:bodyPr wrap="none" lIns="91418" tIns="45709" rIns="91418" bIns="45709" anchor="t">
            <a:spAutoFit/>
          </a:bodyPr>
          <a:p>
            <a:r>
              <a:rPr lang="en-US" altLang="zh-CN" sz="3200" dirty="0">
                <a:solidFill>
                  <a:schemeClr val="bg1"/>
                </a:solidFill>
                <a:latin typeface="微软雅黑" panose="020B0503020204020204" pitchFamily="34" charset="-122"/>
                <a:ea typeface="微软雅黑" panose="020B0503020204020204" pitchFamily="34" charset="-122"/>
              </a:rPr>
              <a:t>01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bwMode="auto">
          <a:xfrm>
            <a:off x="1498600" y="2027238"/>
            <a:ext cx="2020888" cy="367030"/>
          </a:xfrm>
          <a:prstGeom prst="rect">
            <a:avLst/>
          </a:prstGeom>
          <a:ln>
            <a:noFill/>
          </a:ln>
        </p:spPr>
        <p:txBody>
          <a:bodyPr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smtClean="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公司简介</a:t>
            </a:r>
            <a:endParaRPr kumimoji="0" lang="zh-CN" altLang="en-US" sz="1800" b="1" i="0" u="none" strike="noStrike" kern="1200" cap="none" spc="0" normalizeH="0" baseline="0" noProof="0" dirty="0" smtClean="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
        <p:nvSpPr>
          <p:cNvPr id="45" name="六边形 44"/>
          <p:cNvSpPr/>
          <p:nvPr/>
        </p:nvSpPr>
        <p:spPr>
          <a:xfrm rot="16200000">
            <a:off x="4775994" y="1791494"/>
            <a:ext cx="796925" cy="7508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mn-lt"/>
              <a:ea typeface="+mn-ea"/>
              <a:cs typeface="+mn-cs"/>
            </a:endParaRPr>
          </a:p>
        </p:txBody>
      </p:sp>
      <p:sp>
        <p:nvSpPr>
          <p:cNvPr id="46" name="TextBox 45"/>
          <p:cNvSpPr txBox="1"/>
          <p:nvPr/>
        </p:nvSpPr>
        <p:spPr>
          <a:xfrm>
            <a:off x="4856163" y="1903413"/>
            <a:ext cx="682625" cy="582612"/>
          </a:xfrm>
          <a:prstGeom prst="rect">
            <a:avLst/>
          </a:prstGeom>
          <a:noFill/>
          <a:ln w="9525">
            <a:noFill/>
          </a:ln>
        </p:spPr>
        <p:txBody>
          <a:bodyPr wrap="none" lIns="91418" tIns="45709" rIns="91418" bIns="45709" anchor="t">
            <a:spAutoFit/>
          </a:bodyPr>
          <a:p>
            <a:r>
              <a:rPr lang="en-US" altLang="zh-CN" sz="3200" dirty="0">
                <a:solidFill>
                  <a:schemeClr val="bg1"/>
                </a:solidFill>
                <a:latin typeface="微软雅黑" panose="020B0503020204020204" pitchFamily="34" charset="-122"/>
                <a:ea typeface="微软雅黑" panose="020B0503020204020204" pitchFamily="34" charset="-122"/>
              </a:rPr>
              <a:t>02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bwMode="auto">
          <a:xfrm>
            <a:off x="5629275" y="1998663"/>
            <a:ext cx="2020888" cy="367030"/>
          </a:xfrm>
          <a:prstGeom prst="rect">
            <a:avLst/>
          </a:prstGeom>
          <a:ln>
            <a:noFill/>
          </a:ln>
        </p:spPr>
        <p:txBody>
          <a:bodyPr wrap="squar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物联产品</a:t>
            </a:r>
            <a:endParaRPr kumimoji="0" lang="zh-CN" altLang="en-US" sz="1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
        <p:nvSpPr>
          <p:cNvPr id="49" name="六边形 48"/>
          <p:cNvSpPr/>
          <p:nvPr/>
        </p:nvSpPr>
        <p:spPr>
          <a:xfrm rot="16200000">
            <a:off x="631031" y="3053556"/>
            <a:ext cx="796925" cy="750888"/>
          </a:xfrm>
          <a:prstGeom prst="hexag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18" tIns="45709" rIns="91418" bIns="4570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lumMod val="85000"/>
                  <a:lumOff val="15000"/>
                </a:schemeClr>
              </a:solidFill>
              <a:effectLst/>
              <a:uLnTx/>
              <a:uFillTx/>
              <a:latin typeface="+mn-lt"/>
              <a:ea typeface="+mn-ea"/>
              <a:cs typeface="+mn-cs"/>
            </a:endParaRPr>
          </a:p>
        </p:txBody>
      </p:sp>
      <p:sp>
        <p:nvSpPr>
          <p:cNvPr id="50" name="TextBox 49"/>
          <p:cNvSpPr txBox="1"/>
          <p:nvPr/>
        </p:nvSpPr>
        <p:spPr>
          <a:xfrm>
            <a:off x="709613" y="3165475"/>
            <a:ext cx="692150" cy="584200"/>
          </a:xfrm>
          <a:prstGeom prst="rect">
            <a:avLst/>
          </a:prstGeom>
          <a:noFill/>
          <a:ln w="9525">
            <a:noFill/>
          </a:ln>
        </p:spPr>
        <p:txBody>
          <a:bodyPr wrap="none" lIns="91418" tIns="45709" rIns="91418" bIns="45709" anchor="t">
            <a:spAutoFit/>
          </a:bodyPr>
          <a:p>
            <a:r>
              <a:rPr lang="en-US" altLang="zh-CN" sz="3200" dirty="0">
                <a:solidFill>
                  <a:schemeClr val="bg1"/>
                </a:solidFill>
                <a:latin typeface="微软雅黑" panose="020B0503020204020204" pitchFamily="34" charset="-122"/>
                <a:ea typeface="微软雅黑" panose="020B0503020204020204" pitchFamily="34" charset="-122"/>
              </a:rPr>
              <a:t>03</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bwMode="auto">
          <a:xfrm>
            <a:off x="1498600" y="3244850"/>
            <a:ext cx="2020888" cy="367030"/>
          </a:xfrm>
          <a:prstGeom prst="rect">
            <a:avLst/>
          </a:prstGeom>
        </p:spPr>
        <p:txBody>
          <a:bodyPr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i="0" u="none" strike="noStrike" kern="1200" cap="none" spc="0" normalizeH="0" baseline="0" noProof="0" dirty="0" smtClean="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成功案例</a:t>
            </a:r>
            <a:endParaRPr kumimoji="0" lang="zh-CN" altLang="en-US" sz="1800" i="0" u="none" strike="noStrike" kern="1200" cap="none" spc="0" normalizeH="0" baseline="0" noProof="0" dirty="0" smtClean="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
        <p:nvSpPr>
          <p:cNvPr id="53" name="六边形 52"/>
          <p:cNvSpPr/>
          <p:nvPr/>
        </p:nvSpPr>
        <p:spPr>
          <a:xfrm rot="16200000">
            <a:off x="4772819" y="3072606"/>
            <a:ext cx="796925" cy="750888"/>
          </a:xfrm>
          <a:prstGeom prst="hexag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91418" tIns="45709" rIns="91418" bIns="4570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lumMod val="85000"/>
                  <a:lumOff val="15000"/>
                </a:schemeClr>
              </a:solidFill>
              <a:effectLst/>
              <a:uLnTx/>
              <a:uFillTx/>
              <a:latin typeface="+mn-lt"/>
              <a:ea typeface="+mn-ea"/>
              <a:cs typeface="+mn-cs"/>
            </a:endParaRPr>
          </a:p>
        </p:txBody>
      </p:sp>
      <p:sp>
        <p:nvSpPr>
          <p:cNvPr id="54" name="TextBox 53"/>
          <p:cNvSpPr txBox="1"/>
          <p:nvPr/>
        </p:nvSpPr>
        <p:spPr>
          <a:xfrm>
            <a:off x="4821238" y="3184525"/>
            <a:ext cx="692150" cy="584200"/>
          </a:xfrm>
          <a:prstGeom prst="rect">
            <a:avLst/>
          </a:prstGeom>
          <a:noFill/>
          <a:ln w="9525">
            <a:noFill/>
          </a:ln>
        </p:spPr>
        <p:txBody>
          <a:bodyPr wrap="none" lIns="91418" tIns="45709" rIns="91418" bIns="45709" anchor="t">
            <a:spAutoFit/>
          </a:bodyPr>
          <a:p>
            <a:r>
              <a:rPr lang="en-US" altLang="zh-CN" sz="3200" dirty="0">
                <a:solidFill>
                  <a:schemeClr val="bg1"/>
                </a:solidFill>
                <a:latin typeface="微软雅黑" panose="020B0503020204020204" pitchFamily="34" charset="-122"/>
                <a:ea typeface="微软雅黑" panose="020B0503020204020204" pitchFamily="34" charset="-122"/>
              </a:rPr>
              <a:t>04</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bwMode="auto">
          <a:xfrm>
            <a:off x="5629275" y="3252788"/>
            <a:ext cx="2020888" cy="367030"/>
          </a:xfrm>
          <a:prstGeom prst="rect">
            <a:avLst/>
          </a:prstGeom>
        </p:spPr>
        <p:txBody>
          <a:bodyPr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联系我们</a:t>
            </a:r>
            <a:endParaRPr kumimoji="0" lang="zh-CN" altLang="en-US" sz="1800" b="1"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
        <p:nvSpPr>
          <p:cNvPr id="57" name="文本框 57"/>
          <p:cNvSpPr txBox="1"/>
          <p:nvPr/>
        </p:nvSpPr>
        <p:spPr>
          <a:xfrm>
            <a:off x="1563688" y="492125"/>
            <a:ext cx="1757362" cy="889000"/>
          </a:xfrm>
          <a:prstGeom prst="rect">
            <a:avLst/>
          </a:prstGeom>
          <a:noFill/>
          <a:ln w="9525">
            <a:noFill/>
          </a:ln>
        </p:spPr>
        <p:txBody>
          <a:bodyPr lIns="68564" tIns="34282" rIns="68564" bIns="34282" anchor="t">
            <a:spAutoFit/>
          </a:bodyPr>
          <a:p>
            <a:r>
              <a:rPr lang="zh-CN" altLang="en-US" sz="3000" dirty="0">
                <a:latin typeface="微软雅黑" panose="020B0503020204020204" pitchFamily="34" charset="-122"/>
                <a:ea typeface="微软雅黑" panose="020B0503020204020204" pitchFamily="34" charset="-122"/>
              </a:rPr>
              <a:t>目   录  </a:t>
            </a:r>
            <a:r>
              <a:rPr lang="en-US" altLang="zh-CN" sz="2300" dirty="0">
                <a:latin typeface="微软雅黑" panose="020B0503020204020204" pitchFamily="34" charset="-122"/>
                <a:ea typeface="微软雅黑" panose="020B0503020204020204" pitchFamily="34" charset="-122"/>
              </a:rPr>
              <a:t>ONTENTS</a:t>
            </a:r>
            <a:endParaRPr lang="zh-CN" altLang="en-US" sz="2300" dirty="0">
              <a:latin typeface="微软雅黑" panose="020B0503020204020204" pitchFamily="34" charset="-122"/>
              <a:ea typeface="微软雅黑" panose="020B0503020204020204" pitchFamily="34" charset="-122"/>
              <a:sym typeface="Impact" panose="020B0806030902050204" pitchFamily="34" charset="0"/>
            </a:endParaRPr>
          </a:p>
        </p:txBody>
      </p:sp>
      <p:sp>
        <p:nvSpPr>
          <p:cNvPr id="58" name="矩形 57"/>
          <p:cNvSpPr/>
          <p:nvPr/>
        </p:nvSpPr>
        <p:spPr>
          <a:xfrm>
            <a:off x="577850" y="561975"/>
            <a:ext cx="957263" cy="73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2" tIns="45701" rIns="91402" bIns="45701"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500" b="1"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C</a:t>
            </a:r>
            <a:endParaRPr kumimoji="0" lang="zh-CN" altLang="en-US" sz="4500" b="1"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500" fill="hold"/>
                                        <p:tgtEl>
                                          <p:spTgt spid="41"/>
                                        </p:tgtEl>
                                        <p:attrNameLst>
                                          <p:attrName>ppt_x</p:attrName>
                                        </p:attrNameLst>
                                      </p:cBhvr>
                                      <p:tavLst>
                                        <p:tav tm="0">
                                          <p:val>
                                            <p:strVal val="0-#ppt_w/2"/>
                                          </p:val>
                                        </p:tav>
                                        <p:tav tm="100000">
                                          <p:val>
                                            <p:strVal val="#ppt_x"/>
                                          </p:val>
                                        </p:tav>
                                      </p:tavLst>
                                    </p:anim>
                                    <p:anim calcmode="lin" valueType="num">
                                      <p:cBhvr additive="base">
                                        <p:cTn id="19" dur="500" fill="hold"/>
                                        <p:tgtEl>
                                          <p:spTgt spid="41"/>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0-#ppt_w/2"/>
                                          </p:val>
                                        </p:tav>
                                        <p:tav tm="100000">
                                          <p:val>
                                            <p:strVal val="#ppt_x"/>
                                          </p:val>
                                        </p:tav>
                                      </p:tavLst>
                                    </p:anim>
                                    <p:anim calcmode="lin" valueType="num">
                                      <p:cBhvr additive="base">
                                        <p:cTn id="23" dur="500" fill="hold"/>
                                        <p:tgtEl>
                                          <p:spTgt spid="4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0-#ppt_w/2"/>
                                          </p:val>
                                        </p:tav>
                                        <p:tav tm="100000">
                                          <p:val>
                                            <p:strVal val="#ppt_x"/>
                                          </p:val>
                                        </p:tav>
                                      </p:tavLst>
                                    </p:anim>
                                    <p:anim calcmode="lin" valueType="num">
                                      <p:cBhvr additive="base">
                                        <p:cTn id="27" dur="500" fill="hold"/>
                                        <p:tgtEl>
                                          <p:spTgt spid="44"/>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additive="base">
                                        <p:cTn id="30" dur="500" fill="hold"/>
                                        <p:tgtEl>
                                          <p:spTgt spid="50"/>
                                        </p:tgtEl>
                                        <p:attrNameLst>
                                          <p:attrName>ppt_x</p:attrName>
                                        </p:attrNameLst>
                                      </p:cBhvr>
                                      <p:tavLst>
                                        <p:tav tm="0">
                                          <p:val>
                                            <p:strVal val="0-#ppt_w/2"/>
                                          </p:val>
                                        </p:tav>
                                        <p:tav tm="100000">
                                          <p:val>
                                            <p:strVal val="#ppt_x"/>
                                          </p:val>
                                        </p:tav>
                                      </p:tavLst>
                                    </p:anim>
                                    <p:anim calcmode="lin" valueType="num">
                                      <p:cBhvr additive="base">
                                        <p:cTn id="31" dur="500" fill="hold"/>
                                        <p:tgtEl>
                                          <p:spTgt spid="50"/>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fill="hold"/>
                                        <p:tgtEl>
                                          <p:spTgt spid="49"/>
                                        </p:tgtEl>
                                        <p:attrNameLst>
                                          <p:attrName>ppt_x</p:attrName>
                                        </p:attrNameLst>
                                      </p:cBhvr>
                                      <p:tavLst>
                                        <p:tav tm="0">
                                          <p:val>
                                            <p:strVal val="0-#ppt_w/2"/>
                                          </p:val>
                                        </p:tav>
                                        <p:tav tm="100000">
                                          <p:val>
                                            <p:strVal val="#ppt_x"/>
                                          </p:val>
                                        </p:tav>
                                      </p:tavLst>
                                    </p:anim>
                                    <p:anim calcmode="lin" valueType="num">
                                      <p:cBhvr additive="base">
                                        <p:cTn id="35" dur="500" fill="hold"/>
                                        <p:tgtEl>
                                          <p:spTgt spid="49"/>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additive="base">
                                        <p:cTn id="38" dur="500" fill="hold"/>
                                        <p:tgtEl>
                                          <p:spTgt spid="52"/>
                                        </p:tgtEl>
                                        <p:attrNameLst>
                                          <p:attrName>ppt_x</p:attrName>
                                        </p:attrNameLst>
                                      </p:cBhvr>
                                      <p:tavLst>
                                        <p:tav tm="0">
                                          <p:val>
                                            <p:strVal val="0-#ppt_w/2"/>
                                          </p:val>
                                        </p:tav>
                                        <p:tav tm="100000">
                                          <p:val>
                                            <p:strVal val="#ppt_x"/>
                                          </p:val>
                                        </p:tav>
                                      </p:tavLst>
                                    </p:anim>
                                    <p:anim calcmode="lin" valueType="num">
                                      <p:cBhvr additive="base">
                                        <p:cTn id="39" dur="500" fill="hold"/>
                                        <p:tgtEl>
                                          <p:spTgt spid="52"/>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500" fill="hold"/>
                                        <p:tgtEl>
                                          <p:spTgt spid="46"/>
                                        </p:tgtEl>
                                        <p:attrNameLst>
                                          <p:attrName>ppt_x</p:attrName>
                                        </p:attrNameLst>
                                      </p:cBhvr>
                                      <p:tavLst>
                                        <p:tav tm="0">
                                          <p:val>
                                            <p:strVal val="0-#ppt_w/2"/>
                                          </p:val>
                                        </p:tav>
                                        <p:tav tm="100000">
                                          <p:val>
                                            <p:strVal val="#ppt_x"/>
                                          </p:val>
                                        </p:tav>
                                      </p:tavLst>
                                    </p:anim>
                                    <p:anim calcmode="lin" valueType="num">
                                      <p:cBhvr additive="base">
                                        <p:cTn id="43" dur="500" fill="hold"/>
                                        <p:tgtEl>
                                          <p:spTgt spid="46"/>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additive="base">
                                        <p:cTn id="46" dur="500" fill="hold"/>
                                        <p:tgtEl>
                                          <p:spTgt spid="45"/>
                                        </p:tgtEl>
                                        <p:attrNameLst>
                                          <p:attrName>ppt_x</p:attrName>
                                        </p:attrNameLst>
                                      </p:cBhvr>
                                      <p:tavLst>
                                        <p:tav tm="0">
                                          <p:val>
                                            <p:strVal val="0-#ppt_w/2"/>
                                          </p:val>
                                        </p:tav>
                                        <p:tav tm="100000">
                                          <p:val>
                                            <p:strVal val="#ppt_x"/>
                                          </p:val>
                                        </p:tav>
                                      </p:tavLst>
                                    </p:anim>
                                    <p:anim calcmode="lin" valueType="num">
                                      <p:cBhvr additive="base">
                                        <p:cTn id="47" dur="500" fill="hold"/>
                                        <p:tgtEl>
                                          <p:spTgt spid="45"/>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0-#ppt_w/2"/>
                                          </p:val>
                                        </p:tav>
                                        <p:tav tm="100000">
                                          <p:val>
                                            <p:strVal val="#ppt_x"/>
                                          </p:val>
                                        </p:tav>
                                      </p:tavLst>
                                    </p:anim>
                                    <p:anim calcmode="lin" valueType="num">
                                      <p:cBhvr additive="base">
                                        <p:cTn id="51" dur="500" fill="hold"/>
                                        <p:tgtEl>
                                          <p:spTgt spid="48"/>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fill="hold"/>
                                        <p:tgtEl>
                                          <p:spTgt spid="54"/>
                                        </p:tgtEl>
                                        <p:attrNameLst>
                                          <p:attrName>ppt_x</p:attrName>
                                        </p:attrNameLst>
                                      </p:cBhvr>
                                      <p:tavLst>
                                        <p:tav tm="0">
                                          <p:val>
                                            <p:strVal val="0-#ppt_w/2"/>
                                          </p:val>
                                        </p:tav>
                                        <p:tav tm="100000">
                                          <p:val>
                                            <p:strVal val="#ppt_x"/>
                                          </p:val>
                                        </p:tav>
                                      </p:tavLst>
                                    </p:anim>
                                    <p:anim calcmode="lin" valueType="num">
                                      <p:cBhvr additive="base">
                                        <p:cTn id="55" dur="500" fill="hold"/>
                                        <p:tgtEl>
                                          <p:spTgt spid="54"/>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 calcmode="lin" valueType="num">
                                      <p:cBhvr additive="base">
                                        <p:cTn id="58" dur="500" fill="hold"/>
                                        <p:tgtEl>
                                          <p:spTgt spid="53"/>
                                        </p:tgtEl>
                                        <p:attrNameLst>
                                          <p:attrName>ppt_x</p:attrName>
                                        </p:attrNameLst>
                                      </p:cBhvr>
                                      <p:tavLst>
                                        <p:tav tm="0">
                                          <p:val>
                                            <p:strVal val="0-#ppt_w/2"/>
                                          </p:val>
                                        </p:tav>
                                        <p:tav tm="100000">
                                          <p:val>
                                            <p:strVal val="#ppt_x"/>
                                          </p:val>
                                        </p:tav>
                                      </p:tavLst>
                                    </p:anim>
                                    <p:anim calcmode="lin" valueType="num">
                                      <p:cBhvr additive="base">
                                        <p:cTn id="59" dur="500" fill="hold"/>
                                        <p:tgtEl>
                                          <p:spTgt spid="53"/>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additive="base">
                                        <p:cTn id="62" dur="500" fill="hold"/>
                                        <p:tgtEl>
                                          <p:spTgt spid="56"/>
                                        </p:tgtEl>
                                        <p:attrNameLst>
                                          <p:attrName>ppt_x</p:attrName>
                                        </p:attrNameLst>
                                      </p:cBhvr>
                                      <p:tavLst>
                                        <p:tav tm="0">
                                          <p:val>
                                            <p:strVal val="0-#ppt_w/2"/>
                                          </p:val>
                                        </p:tav>
                                        <p:tav tm="100000">
                                          <p:val>
                                            <p:strVal val="#ppt_x"/>
                                          </p:val>
                                        </p:tav>
                                      </p:tavLst>
                                    </p:anim>
                                    <p:anim calcmode="lin" valueType="num">
                                      <p:cBhvr additive="base">
                                        <p:cTn id="63"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4" grpId="0"/>
      <p:bldP spid="45" grpId="0" animBg="1"/>
      <p:bldP spid="46" grpId="0"/>
      <p:bldP spid="48" grpId="0"/>
      <p:bldP spid="49" grpId="0" animBg="1"/>
      <p:bldP spid="50" grpId="0"/>
      <p:bldP spid="52" grpId="0"/>
      <p:bldP spid="53" grpId="0" animBg="1"/>
      <p:bldP spid="54" grpId="0"/>
      <p:bldP spid="56" grpId="0"/>
      <p:bldP spid="57" grpId="0"/>
      <p:bldP spid="5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18630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智慧消防解决方案</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48005" y="1217930"/>
            <a:ext cx="8009890" cy="3276600"/>
          </a:xfrm>
          <a:prstGeom prst="rect">
            <a:avLst/>
          </a:prstGeom>
          <a:noFill/>
        </p:spPr>
        <p:txBody>
          <a:bodyPr wrap="square" rtlCol="0">
            <a:spAutoFit/>
          </a:bodyPr>
          <a:p>
            <a:pPr algn="l"/>
            <a:r>
              <a:rPr lang="zh-CN" altLang="en-US" b="0">
                <a:latin typeface="微软雅黑" panose="020B0503020204020204" pitchFamily="34" charset="-122"/>
                <a:ea typeface="微软雅黑" panose="020B0503020204020204" pitchFamily="34" charset="-122"/>
              </a:rPr>
              <a:t>三、</a:t>
            </a:r>
            <a:r>
              <a:rPr lang="zh-CN" altLang="en-US" b="0">
                <a:latin typeface="微软雅黑" panose="020B0503020204020204" pitchFamily="34" charset="-122"/>
                <a:ea typeface="微软雅黑" panose="020B0503020204020204" pitchFamily="34" charset="-122"/>
                <a:cs typeface="微软雅黑" panose="020B0503020204020204" pitchFamily="34" charset="-122"/>
                <a:sym typeface="+mn-ea"/>
              </a:rPr>
              <a:t>消防水池监测物联网系统优点</a:t>
            </a:r>
            <a:endParaRPr lang="zh-CN" altLang="en-US" b="0">
              <a:latin typeface="微软雅黑" panose="020B0503020204020204" pitchFamily="34" charset="-122"/>
              <a:ea typeface="微软雅黑" panose="020B0503020204020204" pitchFamily="34" charset="-122"/>
            </a:endParaRPr>
          </a:p>
          <a:p>
            <a:pPr>
              <a:lnSpc>
                <a:spcPct val="150000"/>
              </a:lnSpc>
            </a:pPr>
            <a:r>
              <a:rPr lang="en-US" altLang="zh-CN"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a:t>
            </a:r>
            <a:r>
              <a:rPr lang="zh-CN" altLang="en-US"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快速部署</a:t>
            </a:r>
            <a:r>
              <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：无需布线，投入即用</a:t>
            </a:r>
            <a:endParaRPr lang="en-US" altLang="zh-CN"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a:lnSpc>
                <a:spcPct val="150000"/>
              </a:lnSpc>
            </a:pPr>
            <a:r>
              <a:rPr lang="en-US" altLang="zh-CN"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a:t>
            </a:r>
            <a:r>
              <a:rPr lang="zh-CN" altLang="en-US"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实时水位检测：</a:t>
            </a:r>
            <a:r>
              <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周期测量上报，水位急剧变化告警</a:t>
            </a:r>
            <a:endPar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a:lnSpc>
                <a:spcPct val="150000"/>
              </a:lnSpc>
            </a:pPr>
            <a:r>
              <a:rPr lang="en-US" altLang="zh-CN"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a:t>
            </a:r>
            <a:r>
              <a:rPr lang="zh-CN" altLang="en-US"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双向高度测量：</a:t>
            </a:r>
            <a:r>
              <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红外雷达测量，可测量清水水下</a:t>
            </a:r>
            <a:r>
              <a:rPr lang="en-US" altLang="zh-CN"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1</a:t>
            </a:r>
            <a:r>
              <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米，水上</a:t>
            </a:r>
            <a:r>
              <a:rPr lang="en-US" altLang="zh-CN"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4</a:t>
            </a:r>
            <a:r>
              <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米</a:t>
            </a:r>
            <a:endPar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a:lnSpc>
                <a:spcPct val="150000"/>
              </a:lnSpc>
            </a:pPr>
            <a:r>
              <a:rPr lang="en-US" altLang="zh-CN"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r>
              <a:rPr lang="en-US" altLang="zh-CN"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a:t>
            </a:r>
            <a:r>
              <a:rPr lang="zh-CN" altLang="en-US"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网络断点自动重连：</a:t>
            </a:r>
            <a:r>
              <a:rPr lang="zh-CN" altLang="en-US" sz="1800"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丢失网络，定时寻找网络，自动重连</a:t>
            </a:r>
            <a:endPar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a:lnSpc>
                <a:spcPct val="150000"/>
              </a:lnSpc>
            </a:pPr>
            <a:r>
              <a:rPr lang="en-US" altLang="zh-CN"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a:t>
            </a:r>
            <a:r>
              <a:rPr lang="zh-CN" altLang="en-US" sz="18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APP服务</a:t>
            </a:r>
            <a:r>
              <a:rPr lang="zh-CN" altLang="en-US"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r>
              <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用户可通过</a:t>
            </a:r>
            <a:r>
              <a:rPr lang="en-US" altLang="zh-CN"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APP</a:t>
            </a:r>
            <a:r>
              <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实时检测水位</a:t>
            </a:r>
            <a:endPar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a:lnSpc>
                <a:spcPct val="150000"/>
              </a:lnSpc>
            </a:pPr>
            <a:r>
              <a:rPr lang="en-US" altLang="zh-CN"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a:t>
            </a:r>
            <a:r>
              <a:rPr lang="zh-CN" altLang="en-US" sz="18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高可靠性自动组网</a:t>
            </a:r>
            <a:r>
              <a:rPr lang="zh-CN" altLang="en-US"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r>
              <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自动搜索信号范围内的路由器，延长覆盖范围</a:t>
            </a:r>
            <a:endPar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a:lnSpc>
                <a:spcPct val="150000"/>
              </a:lnSpc>
            </a:pPr>
            <a:endPar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18630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智慧农业</a:t>
            </a:r>
            <a:r>
              <a:rPr lang="zh-CN" altLang="en-US" sz="1700" dirty="0">
                <a:solidFill>
                  <a:schemeClr val="accent1"/>
                </a:solidFill>
                <a:latin typeface="微软雅黑" panose="020B0503020204020204" pitchFamily="34" charset="-122"/>
                <a:ea typeface="微软雅黑" panose="020B0503020204020204" pitchFamily="34" charset="-122"/>
              </a:rPr>
              <a:t>解决方案</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48005" y="1217930"/>
            <a:ext cx="8009890" cy="2676525"/>
          </a:xfrm>
          <a:prstGeom prst="rect">
            <a:avLst/>
          </a:prstGeom>
          <a:noFill/>
        </p:spPr>
        <p:txBody>
          <a:bodyPr wrap="square" rtlCol="0">
            <a:spAutoFit/>
          </a:bodyPr>
          <a:p>
            <a:pPr algn="ctr"/>
            <a:r>
              <a:rPr lang="zh-CN" altLang="en-US" sz="2400">
                <a:latin typeface="微软雅黑" panose="020B0503020204020204" pitchFamily="34" charset="-122"/>
                <a:ea typeface="微软雅黑" panose="020B0503020204020204" pitchFamily="34" charset="-122"/>
              </a:rPr>
              <a:t>新疆市某水利局</a:t>
            </a:r>
            <a:r>
              <a:rPr lang="zh-CN" altLang="en-US" sz="2400">
                <a:latin typeface="微软雅黑" panose="020B0503020204020204" pitchFamily="34" charset="-122"/>
                <a:ea typeface="微软雅黑" panose="020B0503020204020204" pitchFamily="34" charset="-122"/>
              </a:rPr>
              <a:t>智慧</a:t>
            </a:r>
            <a:r>
              <a:rPr lang="zh-CN" altLang="en-US" sz="2400">
                <a:latin typeface="微软雅黑" panose="020B0503020204020204" pitchFamily="34" charset="-122"/>
                <a:ea typeface="微软雅黑" panose="020B0503020204020204" pitchFamily="34" charset="-122"/>
              </a:rPr>
              <a:t>改造项目</a:t>
            </a:r>
            <a:endParaRPr lang="zh-CN" altLang="en-US">
              <a:latin typeface="微软雅黑" panose="020B0503020204020204" pitchFamily="34" charset="-122"/>
              <a:ea typeface="微软雅黑" panose="020B0503020204020204" pitchFamily="34" charset="-122"/>
            </a:endParaRPr>
          </a:p>
          <a:p>
            <a:pPr algn="l">
              <a:lnSpc>
                <a:spcPct val="200000"/>
              </a:lnSpc>
            </a:pPr>
            <a:r>
              <a:rPr lang="zh-CN" altLang="en-US" b="0">
                <a:latin typeface="微软雅黑" panose="020B0503020204020204" pitchFamily="34" charset="-122"/>
                <a:ea typeface="微软雅黑" panose="020B0503020204020204" pitchFamily="34" charset="-122"/>
              </a:rPr>
              <a:t>一、项目背景</a:t>
            </a:r>
            <a:endParaRPr lang="zh-CN" altLang="en-US" b="0">
              <a:latin typeface="微软雅黑" panose="020B0503020204020204" pitchFamily="34" charset="-122"/>
              <a:ea typeface="微软雅黑" panose="020B0503020204020204" pitchFamily="34" charset="-122"/>
            </a:endParaRPr>
          </a:p>
          <a:p>
            <a:pPr algn="l">
              <a:lnSpc>
                <a:spcPct val="150000"/>
              </a:lnSpc>
            </a:pPr>
            <a:r>
              <a:rPr lang="zh-CN" altLang="en-US"/>
              <a:t>  </a:t>
            </a:r>
            <a:r>
              <a:rPr lang="zh-CN" altLang="en-US" sz="1800" b="0">
                <a:latin typeface="微软雅黑" panose="020B0503020204020204" pitchFamily="34" charset="-122"/>
                <a:ea typeface="微软雅黑" panose="020B0503020204020204" pitchFamily="34" charset="-122"/>
              </a:rPr>
              <a:t> 我国是农业大国，耕地面积20亿亩，农田灌溉成为农业生产中的重中之重。但是传统的农田管理存在较大弊端，机井分散，不便管理。无须取水，造成水资源的浪费，地下水严重匮乏。井房陈旧，安装方式占用较大耕地面积。机井裸露，存在安全隐患</a:t>
            </a:r>
            <a:r>
              <a:rPr lang="zh-CN" altLang="en-US" b="0"/>
              <a:t>。</a:t>
            </a:r>
            <a:endParaRPr lang="zh-CN" altLang="en-US" b="0"/>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18630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智慧农业</a:t>
            </a:r>
            <a:r>
              <a:rPr lang="zh-CN" altLang="en-US" sz="1700" dirty="0">
                <a:solidFill>
                  <a:schemeClr val="accent1"/>
                </a:solidFill>
                <a:latin typeface="微软雅黑" panose="020B0503020204020204" pitchFamily="34" charset="-122"/>
                <a:ea typeface="微软雅黑" panose="020B0503020204020204" pitchFamily="34" charset="-122"/>
              </a:rPr>
              <a:t>解决方案</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48005" y="1217930"/>
            <a:ext cx="8009890" cy="2861310"/>
          </a:xfrm>
          <a:prstGeom prst="rect">
            <a:avLst/>
          </a:prstGeom>
          <a:noFill/>
        </p:spPr>
        <p:txBody>
          <a:bodyPr wrap="square" rtlCol="0">
            <a:spAutoFit/>
          </a:bodyPr>
          <a:p>
            <a:pPr algn="l"/>
            <a:r>
              <a:rPr lang="zh-CN" altLang="en-US" b="0">
                <a:latin typeface="微软雅黑" panose="020B0503020204020204" pitchFamily="34" charset="-122"/>
                <a:ea typeface="微软雅黑" panose="020B0503020204020204" pitchFamily="34" charset="-122"/>
              </a:rPr>
              <a:t>二、解决方案</a:t>
            </a:r>
            <a:endParaRPr lang="zh-CN" altLang="en-US" b="0">
              <a:latin typeface="微软雅黑" panose="020B0503020204020204" pitchFamily="34" charset="-122"/>
              <a:ea typeface="微软雅黑" panose="020B0503020204020204" pitchFamily="34" charset="-122"/>
            </a:endParaRPr>
          </a:p>
          <a:p>
            <a:pPr>
              <a:lnSpc>
                <a:spcPct val="150000"/>
              </a:lnSpc>
            </a:pPr>
            <a:r>
              <a:rPr lang="zh-CN" altLang="en-US"/>
              <a:t>  </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b="0">
                <a:latin typeface="微软雅黑" panose="020B0503020204020204" pitchFamily="34" charset="-122"/>
                <a:ea typeface="微软雅黑" panose="020B0503020204020204" pitchFamily="34" charset="-122"/>
              </a:rPr>
              <a:t>为加强农业基础设施建设，着力推进农业经济结构的战略性调整、优化和升级，提高农业综合生产能力和农业效益，我司</a:t>
            </a:r>
            <a:r>
              <a:rPr lang="zh-CN" altLang="en-US" sz="1800" b="0">
                <a:latin typeface="微软雅黑" panose="020B0503020204020204" pitchFamily="34" charset="-122"/>
                <a:ea typeface="微软雅黑" panose="020B0503020204020204" pitchFamily="34" charset="-122"/>
              </a:rPr>
              <a:t>最新开发的NFC新型智能机井控制系统集灌溉刷卡取水、自动用水用电计量、水泵控制、防盗报警、远程监测等功能于一体，实现灌溉机井取水自动计量、IC卡控制、远程传输的一体化和一卡式操作、一柜式安装的智能测控装置。</a:t>
            </a:r>
            <a:endParaRPr lang="zh-CN" altLang="en-US"/>
          </a:p>
          <a:p>
            <a:pPr algn="l">
              <a:lnSpc>
                <a:spcPct val="150000"/>
              </a:lnSpc>
            </a:pP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18630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智慧农业解决方案</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8" descr="b3eef1ac74008accdff1b4d19a644a7"/>
          <p:cNvPicPr>
            <a:picLocks noChangeAspect="1"/>
          </p:cNvPicPr>
          <p:nvPr/>
        </p:nvPicPr>
        <p:blipFill>
          <a:blip r:embed="rId1"/>
          <a:stretch>
            <a:fillRect/>
          </a:stretch>
        </p:blipFill>
        <p:spPr>
          <a:xfrm>
            <a:off x="678180" y="784225"/>
            <a:ext cx="7475855" cy="4179570"/>
          </a:xfrm>
          <a:prstGeom prst="rect">
            <a:avLst/>
          </a:prstGeom>
          <a:noFill/>
          <a:ln w="9525">
            <a:noFill/>
          </a:ln>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18630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智慧农业</a:t>
            </a:r>
            <a:r>
              <a:rPr lang="zh-CN" altLang="en-US" sz="1700" dirty="0">
                <a:solidFill>
                  <a:schemeClr val="accent1"/>
                </a:solidFill>
                <a:latin typeface="微软雅黑" panose="020B0503020204020204" pitchFamily="34" charset="-122"/>
                <a:ea typeface="微软雅黑" panose="020B0503020204020204" pitchFamily="34" charset="-122"/>
              </a:rPr>
              <a:t>解决方案</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765810"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9370" y="673735"/>
            <a:ext cx="9137015" cy="4523105"/>
          </a:xfrm>
          <a:prstGeom prst="rect">
            <a:avLst/>
          </a:prstGeom>
          <a:noFill/>
        </p:spPr>
        <p:txBody>
          <a:bodyPr wrap="square" rtlCol="0">
            <a:spAutoFit/>
          </a:bodyPr>
          <a:p>
            <a:pPr algn="l"/>
            <a:r>
              <a:rPr lang="en-US" altLang="zh-CN" b="0">
                <a:latin typeface="微软雅黑" panose="020B0503020204020204" pitchFamily="34" charset="-122"/>
                <a:ea typeface="微软雅黑" panose="020B0503020204020204" pitchFamily="34" charset="-122"/>
              </a:rPr>
              <a:t> </a:t>
            </a:r>
            <a:r>
              <a:rPr lang="zh-CN" altLang="en-US" b="0">
                <a:latin typeface="微软雅黑" panose="020B0503020204020204" pitchFamily="34" charset="-122"/>
                <a:ea typeface="微软雅黑" panose="020B0503020204020204" pitchFamily="34" charset="-122"/>
              </a:rPr>
              <a:t>三、智能机井控制系统</a:t>
            </a:r>
            <a:r>
              <a:rPr lang="zh-CN" altLang="en-US" b="0">
                <a:latin typeface="微软雅黑" panose="020B0503020204020204" pitchFamily="34" charset="-122"/>
                <a:ea typeface="微软雅黑" panose="020B0503020204020204" pitchFamily="34" charset="-122"/>
                <a:cs typeface="微软雅黑" panose="020B0503020204020204" pitchFamily="34" charset="-122"/>
                <a:sym typeface="+mn-ea"/>
              </a:rPr>
              <a:t>系统优点</a:t>
            </a:r>
            <a:endParaRPr lang="zh-CN" altLang="en-US" b="0">
              <a:latin typeface="微软雅黑" panose="020B0503020204020204" pitchFamily="34" charset="-122"/>
              <a:ea typeface="微软雅黑" panose="020B0503020204020204" pitchFamily="34" charset="-122"/>
            </a:endParaRPr>
          </a:p>
          <a:p>
            <a:pPr>
              <a:lnSpc>
                <a:spcPct val="150000"/>
              </a:lnSpc>
            </a:pPr>
            <a:r>
              <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a:t>
            </a:r>
            <a:r>
              <a:rPr lang="zh-CN" altLang="en-US" sz="1800" b="0">
                <a:latin typeface="微软雅黑" panose="020B0503020204020204" pitchFamily="34" charset="-122"/>
                <a:ea typeface="微软雅黑" panose="020B0503020204020204" pitchFamily="34" charset="-122"/>
                <a:sym typeface="+mn-ea"/>
              </a:rPr>
              <a:t> ◆ 实时监控：支持GIS地图形式，列表形式，图标形式实时在线监测，掌握每口机井状态。</a:t>
            </a:r>
            <a:endParaRPr lang="zh-CN" altLang="en-US" sz="1800" b="0">
              <a:latin typeface="微软雅黑" panose="020B0503020204020204" pitchFamily="34" charset="-122"/>
              <a:ea typeface="微软雅黑" panose="020B0503020204020204" pitchFamily="34" charset="-122"/>
              <a:sym typeface="+mn-ea"/>
            </a:endParaRPr>
          </a:p>
          <a:p>
            <a:pPr>
              <a:lnSpc>
                <a:spcPct val="150000"/>
              </a:lnSpc>
            </a:pPr>
            <a:r>
              <a:rPr lang="zh-CN" altLang="en-US" sz="1800" b="0">
                <a:latin typeface="微软雅黑" panose="020B0503020204020204" pitchFamily="34" charset="-122"/>
                <a:ea typeface="微软雅黑" panose="020B0503020204020204" pitchFamily="34" charset="-122"/>
                <a:sym typeface="+mn-ea"/>
              </a:rPr>
              <a:t>     ◆ 水权管理：以“总量控制和定额管理”为目标，水管局、水管所、村，自上而下三级水权分配和交易，实现水权市场化管理。</a:t>
            </a:r>
            <a:endParaRPr lang="zh-CN" altLang="en-US" sz="1800" b="0">
              <a:latin typeface="微软雅黑" panose="020B0503020204020204" pitchFamily="34" charset="-122"/>
              <a:ea typeface="微软雅黑" panose="020B0503020204020204" pitchFamily="34" charset="-122"/>
              <a:sym typeface="+mn-ea"/>
            </a:endParaRPr>
          </a:p>
          <a:p>
            <a:pPr>
              <a:lnSpc>
                <a:spcPct val="150000"/>
              </a:lnSpc>
            </a:pPr>
            <a:r>
              <a:rPr lang="zh-CN" altLang="en-US" sz="1800" b="0">
                <a:latin typeface="微软雅黑" panose="020B0503020204020204" pitchFamily="34" charset="-122"/>
                <a:ea typeface="微软雅黑" panose="020B0503020204020204" pitchFamily="34" charset="-122"/>
                <a:sym typeface="+mn-ea"/>
              </a:rPr>
              <a:t>    ◆ 机井灌溉系统资产管理，详细记录每笔资产属性，购置，维修记录，随时查询资产信息。</a:t>
            </a:r>
            <a:endParaRPr lang="zh-CN" altLang="en-US" sz="1800" b="0">
              <a:latin typeface="微软雅黑" panose="020B0503020204020204" pitchFamily="34" charset="-122"/>
              <a:ea typeface="微软雅黑" panose="020B0503020204020204" pitchFamily="34" charset="-122"/>
              <a:sym typeface="+mn-ea"/>
            </a:endParaRPr>
          </a:p>
          <a:p>
            <a:pPr>
              <a:lnSpc>
                <a:spcPct val="150000"/>
              </a:lnSpc>
            </a:pPr>
            <a:r>
              <a:rPr lang="zh-CN" altLang="en-US" sz="1800" b="0">
                <a:latin typeface="微软雅黑" panose="020B0503020204020204" pitchFamily="34" charset="-122"/>
                <a:ea typeface="微软雅黑" panose="020B0503020204020204" pitchFamily="34" charset="-122"/>
                <a:sym typeface="+mn-ea"/>
              </a:rPr>
              <a:t>   ◆ 自动生成各种报表，如用水量，用电量年、月、日报表等，各种形式分析和展示分析，挖据后的数据，并辅助制定区域农业取水计划的安排。</a:t>
            </a:r>
            <a:endParaRPr lang="zh-CN" altLang="en-US" sz="1800" b="0">
              <a:latin typeface="微软雅黑" panose="020B0503020204020204" pitchFamily="34" charset="-122"/>
              <a:ea typeface="微软雅黑" panose="020B0503020204020204" pitchFamily="34" charset="-122"/>
              <a:sym typeface="+mn-ea"/>
            </a:endParaRPr>
          </a:p>
          <a:p>
            <a:pPr>
              <a:lnSpc>
                <a:spcPct val="150000"/>
              </a:lnSpc>
            </a:pPr>
            <a:r>
              <a:rPr lang="zh-CN" altLang="en-US" sz="1800" b="0">
                <a:latin typeface="微软雅黑" panose="020B0503020204020204" pitchFamily="34" charset="-122"/>
                <a:ea typeface="微软雅黑" panose="020B0503020204020204" pitchFamily="34" charset="-122"/>
                <a:sym typeface="+mn-ea"/>
              </a:rPr>
              <a:t>   ◆ 支持远程配置和干预控制各机井控制器，开启和关闭水泵需输入操作密码。</a:t>
            </a:r>
            <a:endParaRPr lang="zh-CN" altLang="en-US" sz="1800" b="0">
              <a:latin typeface="微软雅黑" panose="020B0503020204020204" pitchFamily="34" charset="-122"/>
              <a:ea typeface="微软雅黑" panose="020B0503020204020204" pitchFamily="34" charset="-122"/>
              <a:sym typeface="+mn-ea"/>
            </a:endParaRPr>
          </a:p>
          <a:p>
            <a:pPr>
              <a:lnSpc>
                <a:spcPct val="150000"/>
              </a:lnSpc>
            </a:pPr>
            <a:r>
              <a:rPr lang="zh-CN" altLang="en-US" sz="1800" b="0">
                <a:latin typeface="微软雅黑" panose="020B0503020204020204" pitchFamily="34" charset="-122"/>
                <a:ea typeface="微软雅黑" panose="020B0503020204020204" pitchFamily="34" charset="-122"/>
                <a:sym typeface="+mn-ea"/>
              </a:rPr>
              <a:t>   ◆ 统计分析：具备报警查询、操作查询、用水查询和充值查询功能，历史记录导出打印。</a:t>
            </a:r>
            <a:endParaRPr lang="zh-CN" altLang="en-US"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18630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智慧城市</a:t>
            </a:r>
            <a:r>
              <a:rPr lang="zh-CN" altLang="en-US" sz="1700" dirty="0">
                <a:solidFill>
                  <a:schemeClr val="accent1"/>
                </a:solidFill>
                <a:latin typeface="微软雅黑" panose="020B0503020204020204" pitchFamily="34" charset="-122"/>
                <a:ea typeface="微软雅黑" panose="020B0503020204020204" pitchFamily="34" charset="-122"/>
              </a:rPr>
              <a:t>解决方案</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48005" y="1217930"/>
            <a:ext cx="8009890" cy="3784600"/>
          </a:xfrm>
          <a:prstGeom prst="rect">
            <a:avLst/>
          </a:prstGeom>
          <a:noFill/>
        </p:spPr>
        <p:txBody>
          <a:bodyPr wrap="square" rtlCol="0">
            <a:spAutoFit/>
          </a:bodyPr>
          <a:p>
            <a:pPr algn="ctr"/>
            <a:r>
              <a:rPr lang="zh-CN" altLang="en-US" sz="2400">
                <a:latin typeface="微软雅黑" panose="020B0503020204020204" pitchFamily="34" charset="-122"/>
                <a:ea typeface="微软雅黑" panose="020B0503020204020204" pitchFamily="34" charset="-122"/>
              </a:rPr>
              <a:t>上海市某分类垃圾箱</a:t>
            </a:r>
            <a:r>
              <a:rPr lang="zh-CN" altLang="en-US" sz="2400">
                <a:latin typeface="微软雅黑" panose="020B0503020204020204" pitchFamily="34" charset="-122"/>
                <a:ea typeface="微软雅黑" panose="020B0503020204020204" pitchFamily="34" charset="-122"/>
              </a:rPr>
              <a:t>智慧</a:t>
            </a:r>
            <a:r>
              <a:rPr lang="zh-CN" altLang="en-US" sz="2400">
                <a:latin typeface="微软雅黑" panose="020B0503020204020204" pitchFamily="34" charset="-122"/>
                <a:ea typeface="微软雅黑" panose="020B0503020204020204" pitchFamily="34" charset="-122"/>
              </a:rPr>
              <a:t>改造项目</a:t>
            </a:r>
            <a:endParaRPr lang="zh-CN" altLang="en-US">
              <a:latin typeface="微软雅黑" panose="020B0503020204020204" pitchFamily="34" charset="-122"/>
              <a:ea typeface="微软雅黑" panose="020B0503020204020204" pitchFamily="34" charset="-122"/>
            </a:endParaRPr>
          </a:p>
          <a:p>
            <a:pPr algn="l">
              <a:lnSpc>
                <a:spcPct val="200000"/>
              </a:lnSpc>
            </a:pPr>
            <a:r>
              <a:rPr lang="en-US" altLang="zh-CN" b="0">
                <a:latin typeface="微软雅黑" panose="020B0503020204020204" pitchFamily="34" charset="-122"/>
                <a:ea typeface="微软雅黑" panose="020B0503020204020204" pitchFamily="34" charset="-122"/>
                <a:sym typeface="+mn-ea"/>
              </a:rPr>
              <a:t> </a:t>
            </a:r>
            <a:r>
              <a:rPr lang="zh-CN" altLang="en-US" b="0">
                <a:latin typeface="微软雅黑" panose="020B0503020204020204" pitchFamily="34" charset="-122"/>
                <a:ea typeface="微软雅黑" panose="020B0503020204020204" pitchFamily="34" charset="-122"/>
                <a:sym typeface="+mn-ea"/>
              </a:rPr>
              <a:t>一、简介</a:t>
            </a:r>
            <a:r>
              <a:rPr lang="zh-CN" altLang="en-US" b="0">
                <a:latin typeface="微软雅黑" panose="020B0503020204020204" pitchFamily="34" charset="-122"/>
                <a:ea typeface="微软雅黑" panose="020B0503020204020204" pitchFamily="34" charset="-122"/>
              </a:rPr>
              <a:t>    </a:t>
            </a:r>
            <a:endParaRPr lang="zh-CN" altLang="en-US" b="0">
              <a:latin typeface="微软雅黑" panose="020B0503020204020204" pitchFamily="34" charset="-122"/>
              <a:ea typeface="微软雅黑" panose="020B0503020204020204" pitchFamily="34" charset="-122"/>
            </a:endParaRPr>
          </a:p>
          <a:p>
            <a:pPr algn="l">
              <a:lnSpc>
                <a:spcPct val="200000"/>
              </a:lnSpc>
            </a:pPr>
            <a:r>
              <a:rPr lang="zh-CN" altLang="en-US" b="0">
                <a:latin typeface="微软雅黑" panose="020B0503020204020204" pitchFamily="34" charset="-122"/>
                <a:ea typeface="微软雅黑" panose="020B0503020204020204" pitchFamily="34" charset="-122"/>
              </a:rPr>
              <a:t>   智慧分类垃圾箱解决方案，充分运用物联网、移动互联网、云计算、大数据分析等多种技术，对分类垃圾箱进行实时监控和远程智能控制。通过GPRS技术将红外传感器、温度传感器、烟雾传感器、异味传感器等数据及时准确地上传到后台管理系统，在垃圾箱满或者出现火灾等异常情况时通知工作人员及时处理，极大地节省了人工成本，改善了城市环保问题。</a:t>
            </a:r>
            <a:endParaRPr lang="zh-CN" altLang="en-US" b="0">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18630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智慧城市</a:t>
            </a:r>
            <a:r>
              <a:rPr lang="zh-CN" altLang="en-US" sz="1700" dirty="0">
                <a:solidFill>
                  <a:schemeClr val="accent1"/>
                </a:solidFill>
                <a:latin typeface="微软雅黑" panose="020B0503020204020204" pitchFamily="34" charset="-122"/>
                <a:ea typeface="微软雅黑" panose="020B0503020204020204" pitchFamily="34" charset="-122"/>
              </a:rPr>
              <a:t>解决方案</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7055" y="862965"/>
            <a:ext cx="8009890" cy="2030095"/>
          </a:xfrm>
          <a:prstGeom prst="rect">
            <a:avLst/>
          </a:prstGeom>
          <a:noFill/>
        </p:spPr>
        <p:txBody>
          <a:bodyPr wrap="square" rtlCol="0">
            <a:spAutoFit/>
          </a:bodyPr>
          <a:p>
            <a:pPr algn="l"/>
            <a:r>
              <a:rPr lang="en-US" altLang="zh-CN" b="0">
                <a:latin typeface="微软雅黑" panose="020B0503020204020204" pitchFamily="34" charset="-122"/>
                <a:ea typeface="微软雅黑" panose="020B0503020204020204" pitchFamily="34" charset="-122"/>
              </a:rPr>
              <a:t> </a:t>
            </a:r>
            <a:r>
              <a:rPr lang="en-US" altLang="zh-CN" b="0">
                <a:latin typeface="微软雅黑" panose="020B0503020204020204" pitchFamily="34" charset="-122"/>
                <a:ea typeface="微软雅黑" panose="020B0503020204020204" pitchFamily="34" charset="-122"/>
                <a:sym typeface="+mn-ea"/>
              </a:rPr>
              <a:t> </a:t>
            </a:r>
            <a:r>
              <a:rPr lang="zh-CN" altLang="en-US" b="0">
                <a:latin typeface="微软雅黑" panose="020B0503020204020204" pitchFamily="34" charset="-122"/>
                <a:ea typeface="微软雅黑" panose="020B0503020204020204" pitchFamily="34" charset="-122"/>
                <a:sym typeface="+mn-ea"/>
              </a:rPr>
              <a:t>二、方案</a:t>
            </a:r>
            <a:r>
              <a:rPr lang="en-US" altLang="zh-CN" b="0">
                <a:latin typeface="微软雅黑" panose="020B0503020204020204" pitchFamily="34" charset="-122"/>
                <a:ea typeface="微软雅黑" panose="020B0503020204020204" pitchFamily="34" charset="-122"/>
              </a:rPr>
              <a:t>         </a:t>
            </a:r>
            <a:endParaRPr lang="en-US" altLang="zh-CN" b="0">
              <a:latin typeface="微软雅黑" panose="020B0503020204020204" pitchFamily="34" charset="-122"/>
              <a:ea typeface="微软雅黑" panose="020B0503020204020204" pitchFamily="34" charset="-122"/>
            </a:endParaRPr>
          </a:p>
          <a:p>
            <a:pPr algn="l"/>
            <a:r>
              <a:rPr lang="en-US" altLang="zh-CN" b="0">
                <a:latin typeface="微软雅黑" panose="020B0503020204020204" pitchFamily="34" charset="-122"/>
                <a:ea typeface="微软雅黑" panose="020B0503020204020204" pitchFamily="34" charset="-122"/>
              </a:rPr>
              <a:t>     </a:t>
            </a:r>
            <a:r>
              <a:rPr lang="zh-CN" altLang="en-US" b="0">
                <a:latin typeface="微软雅黑" panose="020B0503020204020204" pitchFamily="34" charset="-122"/>
                <a:ea typeface="微软雅黑" panose="020B0503020204020204" pitchFamily="34" charset="-122"/>
              </a:rPr>
              <a:t>智慧分类垃圾箱系统通过GPRS无线网络实现数据远距离传输交互，由“一个平台+多个智能分类垃圾箱节点”组成，即一个后台管理系统和多个智能分类垃圾箱设备组成。</a:t>
            </a:r>
            <a:endParaRPr lang="zh-CN" altLang="en-US" b="0">
              <a:latin typeface="微软雅黑" panose="020B0503020204020204" pitchFamily="34" charset="-122"/>
              <a:ea typeface="微软雅黑" panose="020B0503020204020204" pitchFamily="34" charset="-122"/>
            </a:endParaRPr>
          </a:p>
          <a:p>
            <a:pPr algn="l"/>
            <a:r>
              <a:rPr lang="zh-CN" altLang="en-US" b="0">
                <a:latin typeface="微软雅黑" panose="020B0503020204020204" pitchFamily="34" charset="-122"/>
                <a:ea typeface="微软雅黑" panose="020B0503020204020204" pitchFamily="34" charset="-122"/>
              </a:rPr>
              <a:t>        </a:t>
            </a:r>
            <a:r>
              <a:rPr lang="zh-CN" altLang="en-US" b="0">
                <a:latin typeface="微软雅黑" panose="020B0503020204020204" pitchFamily="34" charset="-122"/>
                <a:ea typeface="微软雅黑" panose="020B0503020204020204" pitchFamily="34" charset="-122"/>
                <a:sym typeface="+mn-ea"/>
              </a:rPr>
              <a:t> 智能分类垃圾箱内安装GPRS无线数据传输模块，终端系统通过GPRS网络将设备状态信息通过UDP或者TCP协议上传后台服务器处理，实现后台与终端设备地数据双向交互。</a:t>
            </a:r>
            <a:endParaRPr lang="zh-CN" altLang="en-US" b="0">
              <a:latin typeface="微软雅黑" panose="020B0503020204020204" pitchFamily="34" charset="-122"/>
              <a:ea typeface="微软雅黑" panose="020B0503020204020204" pitchFamily="34" charset="-122"/>
            </a:endParaRPr>
          </a:p>
        </p:txBody>
      </p:sp>
      <p:pic>
        <p:nvPicPr>
          <p:cNvPr id="2" name="图片 1" descr="5cce92c75c0d4"/>
          <p:cNvPicPr>
            <a:picLocks noChangeAspect="1"/>
          </p:cNvPicPr>
          <p:nvPr/>
        </p:nvPicPr>
        <p:blipFill>
          <a:blip r:embed="rId1"/>
          <a:stretch>
            <a:fillRect/>
          </a:stretch>
        </p:blipFill>
        <p:spPr>
          <a:xfrm>
            <a:off x="2249805" y="2893060"/>
            <a:ext cx="4161155" cy="2156460"/>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18630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智慧城市</a:t>
            </a:r>
            <a:r>
              <a:rPr lang="zh-CN" altLang="en-US" sz="1700" dirty="0">
                <a:solidFill>
                  <a:schemeClr val="accent1"/>
                </a:solidFill>
                <a:latin typeface="微软雅黑" panose="020B0503020204020204" pitchFamily="34" charset="-122"/>
                <a:ea typeface="微软雅黑" panose="020B0503020204020204" pitchFamily="34" charset="-122"/>
              </a:rPr>
              <a:t>解决方案</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48005" y="792480"/>
            <a:ext cx="8009890" cy="4246245"/>
          </a:xfrm>
          <a:prstGeom prst="rect">
            <a:avLst/>
          </a:prstGeom>
          <a:noFill/>
        </p:spPr>
        <p:txBody>
          <a:bodyPr wrap="square" rtlCol="0">
            <a:spAutoFit/>
          </a:bodyPr>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三、</a:t>
            </a:r>
            <a:r>
              <a:rPr lang="zh-CN" altLang="en-US" sz="1800" b="0">
                <a:latin typeface="微软雅黑" panose="020B0503020204020204" pitchFamily="34" charset="-122"/>
                <a:ea typeface="微软雅黑" panose="020B0503020204020204" pitchFamily="34" charset="-122"/>
              </a:rPr>
              <a:t>设备实现的功能  </a:t>
            </a:r>
            <a:endParaRPr lang="zh-CN" altLang="en-US" sz="1800" b="0">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(1),可通过GPRS网络连接到服务器云端，实现设备注册；</a:t>
            </a:r>
            <a:endParaRPr lang="zh-CN" altLang="en-US" sz="1800" b="0">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(2),可通过GPS定位获取到设备位置信息；</a:t>
            </a:r>
            <a:endParaRPr lang="zh-CN" altLang="en-US" sz="1800" b="0">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(3),扫二维码识别用户所投垃圾属性打开对应分类箱投口;</a:t>
            </a:r>
            <a:endParaRPr lang="zh-CN" altLang="en-US" sz="1800" b="0">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(4),自带称重模块，投递信息可上传云端，方便及时管理;</a:t>
            </a:r>
            <a:endParaRPr lang="zh-CN" altLang="en-US" sz="1800" b="0">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(5),垃圾箱感应到较大的震动，并记录发送到云平台;</a:t>
            </a:r>
            <a:endParaRPr lang="zh-CN" altLang="en-US" sz="1800" b="0">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(6),检测垃圾箱内垃圾满溢程度，并且报警到云平台；</a:t>
            </a:r>
            <a:endParaRPr lang="zh-CN" altLang="en-US" sz="1800" b="0">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(7),设备带温度检测报警功能；</a:t>
            </a:r>
            <a:endParaRPr lang="zh-CN" altLang="en-US" sz="1800" b="0">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(8),智能语音播报，人性化提示用户操作;</a:t>
            </a:r>
            <a:endParaRPr lang="zh-CN" altLang="en-US" sz="1800" b="0">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(9),提供自动重启，云平台控制重启恢复,远程OTA升级。</a:t>
            </a:r>
            <a:endParaRPr lang="zh-CN" altLang="en-US" sz="1800" b="0">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18630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智慧城市</a:t>
            </a:r>
            <a:r>
              <a:rPr lang="zh-CN" altLang="en-US" sz="1700" dirty="0">
                <a:solidFill>
                  <a:schemeClr val="accent1"/>
                </a:solidFill>
                <a:latin typeface="微软雅黑" panose="020B0503020204020204" pitchFamily="34" charset="-122"/>
                <a:ea typeface="微软雅黑" panose="020B0503020204020204" pitchFamily="34" charset="-122"/>
              </a:rPr>
              <a:t>解决方案</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48005" y="792480"/>
            <a:ext cx="8009890" cy="1753235"/>
          </a:xfrm>
          <a:prstGeom prst="rect">
            <a:avLst/>
          </a:prstGeom>
          <a:noFill/>
        </p:spPr>
        <p:txBody>
          <a:bodyPr wrap="square" rtlCol="0">
            <a:spAutoFit/>
          </a:bodyPr>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四、</a:t>
            </a:r>
            <a:r>
              <a:rPr lang="zh-CN" altLang="en-US" sz="1800" b="0">
                <a:latin typeface="微软雅黑" panose="020B0503020204020204" pitchFamily="34" charset="-122"/>
                <a:ea typeface="微软雅黑" panose="020B0503020204020204" pitchFamily="34" charset="-122"/>
              </a:rPr>
              <a:t>平台层</a:t>
            </a:r>
            <a:endParaRPr lang="zh-CN" altLang="en-US" sz="1800" b="0">
              <a:latin typeface="微软雅黑" panose="020B0503020204020204" pitchFamily="34" charset="-122"/>
              <a:ea typeface="微软雅黑" panose="020B0503020204020204" pitchFamily="34" charset="-122"/>
            </a:endParaRPr>
          </a:p>
          <a:p>
            <a:pPr algn="l">
              <a:lnSpc>
                <a:spcPct val="150000"/>
              </a:lnSpc>
              <a:buClrTx/>
              <a:buSzTx/>
              <a:buFontTx/>
            </a:pPr>
            <a:r>
              <a:rPr lang="zh-CN" altLang="en-US" sz="1800" b="0">
                <a:latin typeface="微软雅黑" panose="020B0503020204020204" pitchFamily="34" charset="-122"/>
                <a:ea typeface="微软雅黑" panose="020B0503020204020204" pitchFamily="34" charset="-122"/>
              </a:rPr>
              <a:t>       实现人员登录管理，实时监控，数据分析，系统事件管理、人员管理等，可以快速、及时、准确把信息展示并把相关信息推送给相关负责人，做到垃圾及时处理。</a:t>
            </a:r>
            <a:endParaRPr lang="zh-CN" altLang="en-US" sz="1800" b="0">
              <a:latin typeface="微软雅黑" panose="020B0503020204020204" pitchFamily="34" charset="-122"/>
              <a:ea typeface="微软雅黑" panose="020B0503020204020204" pitchFamily="34" charset="-122"/>
            </a:endParaRPr>
          </a:p>
        </p:txBody>
      </p:sp>
      <p:pic>
        <p:nvPicPr>
          <p:cNvPr id="2" name="图片 2" descr="1558935782(1)"/>
          <p:cNvPicPr>
            <a:picLocks noChangeAspect="1"/>
          </p:cNvPicPr>
          <p:nvPr/>
        </p:nvPicPr>
        <p:blipFill>
          <a:blip r:embed="rId1"/>
          <a:stretch>
            <a:fillRect/>
          </a:stretch>
        </p:blipFill>
        <p:spPr>
          <a:xfrm>
            <a:off x="341630" y="2681605"/>
            <a:ext cx="3718560" cy="2271395"/>
          </a:xfrm>
          <a:prstGeom prst="rect">
            <a:avLst/>
          </a:prstGeom>
        </p:spPr>
      </p:pic>
      <p:pic>
        <p:nvPicPr>
          <p:cNvPr id="4" name="图片 3" descr="1558935974(1)"/>
          <p:cNvPicPr>
            <a:picLocks noChangeAspect="1"/>
          </p:cNvPicPr>
          <p:nvPr/>
        </p:nvPicPr>
        <p:blipFill>
          <a:blip r:embed="rId2"/>
          <a:stretch>
            <a:fillRect/>
          </a:stretch>
        </p:blipFill>
        <p:spPr>
          <a:xfrm>
            <a:off x="4602480" y="2681605"/>
            <a:ext cx="4040505" cy="2271395"/>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0" y="1277938"/>
            <a:ext cx="9144000" cy="266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nvGrpSpPr>
          <p:cNvPr id="11" name="组合 10"/>
          <p:cNvGrpSpPr/>
          <p:nvPr/>
        </p:nvGrpSpPr>
        <p:grpSpPr>
          <a:xfrm>
            <a:off x="168275" y="449263"/>
            <a:ext cx="4089400" cy="4092575"/>
            <a:chOff x="1194616" y="1313664"/>
            <a:chExt cx="4849465" cy="4849465"/>
          </a:xfrm>
        </p:grpSpPr>
        <p:grpSp>
          <p:nvGrpSpPr>
            <p:cNvPr id="12" name="组合 11"/>
            <p:cNvGrpSpPr/>
            <p:nvPr/>
          </p:nvGrpSpPr>
          <p:grpSpPr>
            <a:xfrm>
              <a:off x="1194616" y="1313664"/>
              <a:ext cx="4849465" cy="4849465"/>
              <a:chOff x="525600" y="542925"/>
              <a:chExt cx="4464050" cy="4464050"/>
            </a:xfrm>
            <a:effectLst>
              <a:outerShdw blurRad="50800" dist="38100" dir="13500000" algn="br" rotWithShape="0">
                <a:schemeClr val="bg1">
                  <a:alpha val="40000"/>
                </a:schemeClr>
              </a:outerShdw>
            </a:effectLst>
          </p:grpSpPr>
          <p:pic>
            <p:nvPicPr>
              <p:cNvPr id="14" name="Picture 6" descr="C:\Users\Administrator\Desktop\touying.png"/>
              <p:cNvPicPr>
                <a:picLocks noChangeAspect="1" noChangeArrowheads="1"/>
              </p:cNvPicPr>
              <p:nvPr/>
            </p:nvPicPr>
            <p:blipFill>
              <a:blip r:embed="rId1">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Administrator\Desktop\comput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5060" name="Picture 2"/>
            <p:cNvPicPr>
              <a:picLocks noChangeAspect="1"/>
            </p:cNvPicPr>
            <p:nvPr/>
          </p:nvPicPr>
          <p:blipFill>
            <a:blip r:embed="rId3"/>
            <a:stretch>
              <a:fillRect/>
            </a:stretch>
          </p:blipFill>
          <p:spPr>
            <a:xfrm>
              <a:off x="1655151" y="2201697"/>
              <a:ext cx="3928395" cy="2406651"/>
            </a:xfrm>
            <a:prstGeom prst="rect">
              <a:avLst/>
            </a:prstGeom>
            <a:noFill/>
            <a:ln w="6350">
              <a:noFill/>
            </a:ln>
          </p:spPr>
        </p:pic>
      </p:grpSp>
      <p:sp>
        <p:nvSpPr>
          <p:cNvPr id="16" name="TextBox 15"/>
          <p:cNvSpPr txBox="1"/>
          <p:nvPr/>
        </p:nvSpPr>
        <p:spPr>
          <a:xfrm>
            <a:off x="5767388" y="2165350"/>
            <a:ext cx="2721610" cy="859155"/>
          </a:xfrm>
          <a:prstGeom prst="rect">
            <a:avLst/>
          </a:prstGeom>
          <a:noFill/>
          <a:ln w="9525">
            <a:noFill/>
          </a:ln>
        </p:spPr>
        <p:txBody>
          <a:bodyPr wrap="none" lIns="91436" tIns="45718" rIns="91436" bIns="45718" anchor="t">
            <a:spAutoFit/>
          </a:bodyPr>
          <a:p>
            <a:r>
              <a:rPr lang="zh-CN" altLang="en-US" sz="5000" dirty="0">
                <a:solidFill>
                  <a:schemeClr val="bg1"/>
                </a:solidFill>
                <a:latin typeface="微软雅黑" panose="020B0503020204020204" pitchFamily="34" charset="-122"/>
                <a:ea typeface="微软雅黑" panose="020B0503020204020204" pitchFamily="34" charset="-122"/>
              </a:rPr>
              <a:t>联系我们</a:t>
            </a:r>
            <a:endParaRPr lang="zh-CN" altLang="en-US" sz="5000" dirty="0">
              <a:solidFill>
                <a:schemeClr val="bg1"/>
              </a:solidFill>
              <a:latin typeface="微软雅黑" panose="020B0503020204020204" pitchFamily="34" charset="-122"/>
              <a:ea typeface="微软雅黑" panose="020B0503020204020204" pitchFamily="34" charset="-122"/>
            </a:endParaRPr>
          </a:p>
        </p:txBody>
      </p:sp>
      <p:sp>
        <p:nvSpPr>
          <p:cNvPr id="17" name="文本框 20"/>
          <p:cNvSpPr txBox="1"/>
          <p:nvPr/>
        </p:nvSpPr>
        <p:spPr>
          <a:xfrm>
            <a:off x="6072188" y="3000375"/>
            <a:ext cx="1036637" cy="306388"/>
          </a:xfrm>
          <a:prstGeom prst="rect">
            <a:avLst/>
          </a:prstGeom>
          <a:noFill/>
          <a:ln w="9525">
            <a:noFill/>
          </a:ln>
        </p:spPr>
        <p:txBody>
          <a:bodyPr lIns="68571" tIns="34285" rIns="68571" bIns="34285" anchor="t">
            <a:spAutoFit/>
          </a:bodyPr>
          <a:p>
            <a:pPr defTabSz="684530"/>
            <a:endParaRPr lang="zh-CN" altLang="en-US" sz="2400" baseline="-3000" dirty="0">
              <a:solidFill>
                <a:schemeClr val="bg1"/>
              </a:solidFill>
              <a:latin typeface="Arial" panose="020B0604020202020204" pitchFamily="34" charset="0"/>
              <a:ea typeface="微软雅黑" panose="020B0503020204020204" pitchFamily="34" charset="-122"/>
            </a:endParaRPr>
          </a:p>
        </p:txBody>
      </p:sp>
      <p:sp>
        <p:nvSpPr>
          <p:cNvPr id="19" name="文本框 20"/>
          <p:cNvSpPr txBox="1"/>
          <p:nvPr/>
        </p:nvSpPr>
        <p:spPr>
          <a:xfrm>
            <a:off x="7321550" y="3000375"/>
            <a:ext cx="1036638" cy="306388"/>
          </a:xfrm>
          <a:prstGeom prst="rect">
            <a:avLst/>
          </a:prstGeom>
          <a:noFill/>
          <a:ln w="9525">
            <a:noFill/>
          </a:ln>
        </p:spPr>
        <p:txBody>
          <a:bodyPr lIns="68571" tIns="34285" rIns="68571" bIns="34285" anchor="t">
            <a:spAutoFit/>
          </a:bodyPr>
          <a:p>
            <a:pPr defTabSz="684530"/>
            <a:endParaRPr lang="zh-CN" altLang="en-US" sz="2400" baseline="-3000" dirty="0">
              <a:solidFill>
                <a:schemeClr val="bg1"/>
              </a:solidFill>
              <a:latin typeface="Arial" panose="020B0604020202020204" pitchFamily="34" charset="0"/>
              <a:ea typeface="微软雅黑" panose="020B0503020204020204" pitchFamily="34" charset="-122"/>
            </a:endParaRPr>
          </a:p>
        </p:txBody>
      </p:sp>
      <p:sp>
        <p:nvSpPr>
          <p:cNvPr id="25" name="TextBox 24"/>
          <p:cNvSpPr txBox="1"/>
          <p:nvPr/>
        </p:nvSpPr>
        <p:spPr>
          <a:xfrm>
            <a:off x="4876800" y="3106738"/>
            <a:ext cx="746125" cy="368300"/>
          </a:xfrm>
          <a:prstGeom prst="rect">
            <a:avLst/>
          </a:prstGeom>
          <a:noFill/>
          <a:ln w="9525">
            <a:noFill/>
          </a:ln>
        </p:spPr>
        <p:txBody>
          <a:bodyPr wrap="none" lIns="91436" tIns="45718" rIns="91436" bIns="45718" anchor="t">
            <a:spAutoFit/>
          </a:bodyPr>
          <a:p>
            <a:r>
              <a:rPr lang="en-US" altLang="zh-CN" b="0" dirty="0">
                <a:solidFill>
                  <a:schemeClr val="bg1"/>
                </a:solidFill>
                <a:latin typeface="微软雅黑" panose="020B0503020204020204" pitchFamily="34" charset="-122"/>
                <a:ea typeface="微软雅黑" panose="020B0503020204020204" pitchFamily="34" charset="-122"/>
              </a:rPr>
              <a:t>PART</a:t>
            </a:r>
            <a:endParaRPr lang="zh-CN" altLang="en-US" b="0"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4084638" y="2160588"/>
            <a:ext cx="974725" cy="1630362"/>
          </a:xfrm>
          <a:prstGeom prst="rect">
            <a:avLst/>
          </a:prstGeom>
          <a:noFill/>
          <a:ln w="9525">
            <a:noFill/>
          </a:ln>
        </p:spPr>
        <p:txBody>
          <a:bodyPr wrap="none" lIns="91436" tIns="45718" rIns="91436" bIns="45718" anchor="t">
            <a:spAutoFit/>
          </a:bodyPr>
          <a:p>
            <a:r>
              <a:rPr lang="en-US" altLang="zh-CN" sz="10000" dirty="0">
                <a:solidFill>
                  <a:schemeClr val="bg1"/>
                </a:solidFill>
                <a:latin typeface="微软雅黑" panose="020B0503020204020204" pitchFamily="34" charset="-122"/>
                <a:ea typeface="微软雅黑" panose="020B0503020204020204" pitchFamily="34" charset="-122"/>
              </a:rPr>
              <a:t>4</a:t>
            </a:r>
            <a:endParaRPr lang="en-US" altLang="zh-CN" sz="10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8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2" presetClass="entr" presetSubtype="2"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right)">
                                      <p:cBhvr>
                                        <p:cTn id="16" dur="350"/>
                                        <p:tgtEl>
                                          <p:spTgt spid="1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350"/>
                                        <p:tgtEl>
                                          <p:spTgt spid="19"/>
                                        </p:tgtEl>
                                      </p:cBhvr>
                                    </p:animEffect>
                                  </p:childTnLst>
                                </p:cTn>
                              </p:par>
                            </p:childTnLst>
                          </p:cTn>
                        </p:par>
                        <p:par>
                          <p:cTn id="20" fill="hold">
                            <p:stCondLst>
                              <p:cond delay="1300"/>
                            </p:stCondLst>
                            <p:childTnLst>
                              <p:par>
                                <p:cTn id="21" presetID="14" presetClass="entr" presetSubtype="1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randombar(horizontal)">
                                      <p:cBhvr>
                                        <p:cTn id="23" dur="500"/>
                                        <p:tgtEl>
                                          <p:spTgt spid="25"/>
                                        </p:tgtEl>
                                      </p:cBhvr>
                                    </p:animEffect>
                                  </p:childTnLst>
                                </p:cTn>
                              </p:par>
                            </p:childTnLst>
                          </p:cTn>
                        </p:par>
                        <p:par>
                          <p:cTn id="24" fill="hold">
                            <p:stCondLst>
                              <p:cond delay="1800"/>
                            </p:stCondLst>
                            <p:childTnLst>
                              <p:par>
                                <p:cTn id="25" presetID="14" presetClass="entr" presetSubtype="1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randombar(horizontal)">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0" y="1277938"/>
            <a:ext cx="9144000" cy="266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nvGrpSpPr>
          <p:cNvPr id="11" name="组合 10"/>
          <p:cNvGrpSpPr/>
          <p:nvPr/>
        </p:nvGrpSpPr>
        <p:grpSpPr>
          <a:xfrm>
            <a:off x="168275" y="449263"/>
            <a:ext cx="4089400" cy="4092575"/>
            <a:chOff x="1194616" y="1313664"/>
            <a:chExt cx="4849465" cy="4849465"/>
          </a:xfrm>
        </p:grpSpPr>
        <p:grpSp>
          <p:nvGrpSpPr>
            <p:cNvPr id="12" name="组合 11"/>
            <p:cNvGrpSpPr/>
            <p:nvPr/>
          </p:nvGrpSpPr>
          <p:grpSpPr>
            <a:xfrm>
              <a:off x="1194616" y="1313664"/>
              <a:ext cx="4849465" cy="4849465"/>
              <a:chOff x="525600" y="542925"/>
              <a:chExt cx="4464050" cy="4464050"/>
            </a:xfrm>
            <a:effectLst>
              <a:outerShdw blurRad="50800" dist="38100" dir="13500000" algn="br" rotWithShape="0">
                <a:schemeClr val="bg1">
                  <a:alpha val="40000"/>
                </a:schemeClr>
              </a:outerShdw>
            </a:effectLst>
          </p:grpSpPr>
          <p:pic>
            <p:nvPicPr>
              <p:cNvPr id="14" name="Picture 6" descr="C:\Users\Administrator\Desktop\touying.png"/>
              <p:cNvPicPr>
                <a:picLocks noChangeAspect="1" noChangeArrowheads="1"/>
              </p:cNvPicPr>
              <p:nvPr/>
            </p:nvPicPr>
            <p:blipFill>
              <a:blip r:embed="rId1">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Administrator\Desktop\comput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4" name="Picture 2"/>
            <p:cNvPicPr>
              <a:picLocks noChangeAspect="1"/>
            </p:cNvPicPr>
            <p:nvPr/>
          </p:nvPicPr>
          <p:blipFill>
            <a:blip r:embed="rId3"/>
            <a:stretch>
              <a:fillRect/>
            </a:stretch>
          </p:blipFill>
          <p:spPr>
            <a:xfrm>
              <a:off x="1655151" y="2201697"/>
              <a:ext cx="3928395" cy="2406651"/>
            </a:xfrm>
            <a:prstGeom prst="rect">
              <a:avLst/>
            </a:prstGeom>
            <a:noFill/>
            <a:ln w="6350">
              <a:noFill/>
            </a:ln>
          </p:spPr>
        </p:pic>
      </p:grpSp>
      <p:sp>
        <p:nvSpPr>
          <p:cNvPr id="16" name="TextBox 15"/>
          <p:cNvSpPr txBox="1"/>
          <p:nvPr/>
        </p:nvSpPr>
        <p:spPr>
          <a:xfrm>
            <a:off x="5767388" y="2165350"/>
            <a:ext cx="2721610" cy="859155"/>
          </a:xfrm>
          <a:prstGeom prst="rect">
            <a:avLst/>
          </a:prstGeom>
          <a:noFill/>
          <a:ln w="9525">
            <a:noFill/>
          </a:ln>
        </p:spPr>
        <p:txBody>
          <a:bodyPr wrap="none" lIns="91436" tIns="45718" rIns="91436" bIns="45718" anchor="t">
            <a:spAutoFit/>
          </a:bodyPr>
          <a:p>
            <a:r>
              <a:rPr lang="zh-CN" altLang="en-US" sz="5000" dirty="0">
                <a:solidFill>
                  <a:schemeClr val="bg1"/>
                </a:solidFill>
                <a:latin typeface="微软雅黑" panose="020B0503020204020204" pitchFamily="34" charset="-122"/>
                <a:ea typeface="微软雅黑" panose="020B0503020204020204" pitchFamily="34" charset="-122"/>
              </a:rPr>
              <a:t>公司简介</a:t>
            </a:r>
            <a:endParaRPr lang="zh-CN" altLang="en-US" sz="5000" dirty="0">
              <a:solidFill>
                <a:schemeClr val="bg1"/>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4876800" y="3106738"/>
            <a:ext cx="746125" cy="368300"/>
          </a:xfrm>
          <a:prstGeom prst="rect">
            <a:avLst/>
          </a:prstGeom>
          <a:noFill/>
          <a:ln w="9525">
            <a:noFill/>
          </a:ln>
        </p:spPr>
        <p:txBody>
          <a:bodyPr wrap="none" lIns="91436" tIns="45718" rIns="91436" bIns="45718" anchor="t">
            <a:spAutoFit/>
          </a:bodyPr>
          <a:p>
            <a:r>
              <a:rPr lang="en-US" altLang="zh-CN" b="0" dirty="0">
                <a:solidFill>
                  <a:schemeClr val="bg1"/>
                </a:solidFill>
                <a:latin typeface="微软雅黑" panose="020B0503020204020204" pitchFamily="34" charset="-122"/>
                <a:ea typeface="微软雅黑" panose="020B0503020204020204" pitchFamily="34" charset="-122"/>
              </a:rPr>
              <a:t>PART</a:t>
            </a:r>
            <a:endParaRPr lang="zh-CN" altLang="en-US" b="0"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4084638" y="2160588"/>
            <a:ext cx="974725" cy="1630362"/>
          </a:xfrm>
          <a:prstGeom prst="rect">
            <a:avLst/>
          </a:prstGeom>
          <a:noFill/>
          <a:ln w="9525">
            <a:noFill/>
          </a:ln>
        </p:spPr>
        <p:txBody>
          <a:bodyPr wrap="none" lIns="91436" tIns="45718" rIns="91436" bIns="45718" anchor="t">
            <a:spAutoFit/>
          </a:bodyPr>
          <a:p>
            <a:r>
              <a:rPr lang="en-US" altLang="zh-CN" sz="10000" dirty="0">
                <a:solidFill>
                  <a:schemeClr val="bg1"/>
                </a:solidFill>
                <a:latin typeface="微软雅黑" panose="020B0503020204020204" pitchFamily="34" charset="-122"/>
                <a:ea typeface="微软雅黑" panose="020B0503020204020204" pitchFamily="34" charset="-122"/>
              </a:rPr>
              <a:t>1</a:t>
            </a:r>
            <a:endParaRPr lang="zh-CN" altLang="en-US" sz="10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8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14" presetClass="entr" presetSubtype="1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randombar(horizontal)">
                                      <p:cBhvr>
                                        <p:cTn id="17" dur="500"/>
                                        <p:tgtEl>
                                          <p:spTgt spid="25"/>
                                        </p:tgtEl>
                                      </p:cBhvr>
                                    </p:animEffect>
                                  </p:childTnLst>
                                </p:cTn>
                              </p:par>
                            </p:childTnLst>
                          </p:cTn>
                        </p:par>
                        <p:par>
                          <p:cTn id="18" fill="hold">
                            <p:stCondLst>
                              <p:cond delay="1800"/>
                            </p:stCondLst>
                            <p:childTnLst>
                              <p:par>
                                <p:cTn id="19" presetID="14" presetClass="entr" presetSubtype="1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randombar(horizontal)">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矩形 39"/>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1" name="矩形 40"/>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2" name="TextBox 41"/>
          <p:cNvSpPr txBox="1"/>
          <p:nvPr/>
        </p:nvSpPr>
        <p:spPr>
          <a:xfrm>
            <a:off x="936625" y="312738"/>
            <a:ext cx="9994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联系我们</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93662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41630" y="1511300"/>
            <a:ext cx="8499475" cy="2122805"/>
          </a:xfrm>
          <a:prstGeom prst="rect">
            <a:avLst/>
          </a:prstGeom>
          <a:noFill/>
        </p:spPr>
        <p:txBody>
          <a:bodyPr wrap="square" rtlCol="0">
            <a:spAutoFit/>
          </a:bodyPr>
          <a:p>
            <a:pPr algn="ctr"/>
            <a:r>
              <a:rPr lang="zh-CN" altLang="en-US" sz="2800" b="0">
                <a:latin typeface="微软雅黑" panose="020B0503020204020204" pitchFamily="34" charset="-122"/>
                <a:ea typeface="微软雅黑" panose="020B0503020204020204" pitchFamily="34" charset="-122"/>
              </a:rPr>
              <a:t>联系我们</a:t>
            </a:r>
            <a:endParaRPr lang="zh-CN" altLang="en-US" sz="2800" b="0">
              <a:latin typeface="微软雅黑" panose="020B0503020204020204" pitchFamily="34" charset="-122"/>
              <a:ea typeface="微软雅黑" panose="020B0503020204020204" pitchFamily="34" charset="-122"/>
            </a:endParaRPr>
          </a:p>
          <a:p>
            <a:pPr algn="l">
              <a:lnSpc>
                <a:spcPct val="200000"/>
              </a:lnSpc>
            </a:pPr>
            <a:r>
              <a:rPr lang="zh-CN" altLang="en-US"/>
              <a:t>   </a:t>
            </a:r>
            <a:r>
              <a:rPr lang="zh-CN" altLang="en-US" b="0"/>
              <a:t>   </a:t>
            </a: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公司地址                                                   联系方式 </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lang="zh-CN" altLang="en-US" sz="1400" b="0">
                <a:latin typeface="微软雅黑" panose="020B0503020204020204" pitchFamily="34" charset="-122"/>
                <a:ea typeface="微软雅黑" panose="020B0503020204020204" pitchFamily="34" charset="-122"/>
                <a:cs typeface="微软雅黑" panose="020B0503020204020204" pitchFamily="34" charset="-122"/>
              </a:rPr>
              <a:t>深圳市龙华新区清祥路清湖科技园B栋C区1131                              联系电话 | (0755) 6166 2852</a:t>
            </a:r>
            <a:endParaRPr lang="zh-CN" altLang="en-US" sz="1400" b="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lang="zh-CN" altLang="en-US"/>
              <a:t>    </a:t>
            </a:r>
            <a:r>
              <a:rPr lang="zh-CN" altLang="en-US" sz="1400" b="0">
                <a:latin typeface="微软雅黑" panose="020B0503020204020204" pitchFamily="34" charset="-122"/>
                <a:ea typeface="微软雅黑" panose="020B0503020204020204" pitchFamily="34" charset="-122"/>
                <a:cs typeface="微软雅黑" panose="020B0503020204020204" pitchFamily="34" charset="-122"/>
              </a:rPr>
              <a:t>邮编：518100</a:t>
            </a:r>
            <a:r>
              <a:rPr lang="zh-CN" altLang="en-US"/>
              <a:t>                    </a:t>
            </a:r>
            <a:r>
              <a:rPr lang="zh-CN" altLang="en-US" sz="1400" b="0">
                <a:latin typeface="微软雅黑" panose="020B0503020204020204" pitchFamily="34" charset="-122"/>
                <a:ea typeface="微软雅黑" panose="020B0503020204020204" pitchFamily="34" charset="-122"/>
                <a:cs typeface="微软雅黑" panose="020B0503020204020204" pitchFamily="34" charset="-122"/>
              </a:rPr>
              <a:t>邮箱</a:t>
            </a:r>
            <a:r>
              <a:rPr lang="en-US" altLang="zh-CN" sz="1400" b="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0">
                <a:latin typeface="+mj-lt"/>
                <a:cs typeface="+mj-lt"/>
              </a:rPr>
              <a:t>bateman@btmtech.cn</a:t>
            </a:r>
            <a:endParaRPr lang="en-US" altLang="zh-CN" b="0">
              <a:latin typeface="+mj-lt"/>
              <a:cs typeface="+mj-lt"/>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0-#ppt_w/2"/>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ppt_x</p:attrName>
                                        </p:attrNameLst>
                                      </p:cBhvr>
                                      <p:tavLst>
                                        <p:tav tm="0">
                                          <p:val>
                                            <p:strVal val="0-#ppt_w/2"/>
                                          </p:val>
                                        </p:tav>
                                        <p:tav tm="100000">
                                          <p:val>
                                            <p:strVal val="#ppt_x"/>
                                          </p:val>
                                        </p:tav>
                                      </p:tavLst>
                                    </p:anim>
                                    <p:anim calcmode="lin" valueType="num">
                                      <p:cBhvr>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ppt_x</p:attrName>
                                        </p:attrNameLst>
                                      </p:cBhvr>
                                      <p:tavLst>
                                        <p:tav tm="0">
                                          <p:val>
                                            <p:strVal val="0-#ppt_w/2"/>
                                          </p:val>
                                        </p:tav>
                                        <p:tav tm="100000">
                                          <p:val>
                                            <p:strVal val="#ppt_x"/>
                                          </p:val>
                                        </p:tav>
                                      </p:tavLst>
                                    </p:anim>
                                    <p:anim calcmode="lin" valueType="num">
                                      <p:cBhvr>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bldLvl="0" animBg="1"/>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0" y="3259138"/>
            <a:ext cx="9144000" cy="1885950"/>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9" name="TextBox 49"/>
          <p:cNvSpPr txBox="1"/>
          <p:nvPr/>
        </p:nvSpPr>
        <p:spPr>
          <a:xfrm>
            <a:off x="3082925" y="3716338"/>
            <a:ext cx="3006725" cy="806450"/>
          </a:xfrm>
          <a:prstGeom prst="rect">
            <a:avLst/>
          </a:prstGeom>
          <a:noFill/>
          <a:ln w="9525">
            <a:noFill/>
          </a:ln>
        </p:spPr>
        <p:txBody>
          <a:bodyPr wrap="none" tIns="91440" bIns="91440" anchor="t">
            <a:spAutoFit/>
          </a:bodyPr>
          <a:p>
            <a:pPr algn="ctr">
              <a:lnSpc>
                <a:spcPct val="90000"/>
              </a:lnSpc>
              <a:spcBef>
                <a:spcPct val="20000"/>
              </a:spcBef>
              <a:buSzPct val="90000"/>
            </a:pPr>
            <a:r>
              <a:rPr lang="zh-CN" altLang="en-US" sz="4500" dirty="0">
                <a:solidFill>
                  <a:schemeClr val="accent1"/>
                </a:solidFill>
                <a:latin typeface="微软雅黑" panose="020B0503020204020204" pitchFamily="34" charset="-122"/>
                <a:ea typeface="微软雅黑" panose="020B0503020204020204" pitchFamily="34" charset="-122"/>
              </a:rPr>
              <a:t>谢 谢 观 看</a:t>
            </a:r>
            <a:endParaRPr lang="zh-CN" altLang="en-US" sz="45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 name="TextBox 2"/>
          <p:cNvSpPr txBox="1"/>
          <p:nvPr/>
        </p:nvSpPr>
        <p:spPr>
          <a:xfrm>
            <a:off x="936625" y="312738"/>
            <a:ext cx="999490" cy="328295"/>
          </a:xfrm>
          <a:prstGeom prst="rect">
            <a:avLst/>
          </a:prstGeom>
          <a:noFill/>
          <a:ln w="9525">
            <a:noFill/>
          </a:ln>
        </p:spPr>
        <p:txBody>
          <a:bodyPr wrap="none" lIns="68577" tIns="34289" rIns="68577" bIns="34289" anchor="t">
            <a:spAutoFit/>
          </a:bodyPr>
          <a:p>
            <a:r>
              <a:rPr lang="zh-CN" altLang="en-US" sz="1700" dirty="0">
                <a:solidFill>
                  <a:schemeClr val="accent1"/>
                </a:solidFill>
                <a:latin typeface="微软雅黑" panose="020B0503020204020204" pitchFamily="34" charset="-122"/>
                <a:ea typeface="微软雅黑" panose="020B0503020204020204" pitchFamily="34" charset="-122"/>
              </a:rPr>
              <a:t>公司简介</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84137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48005" y="1217930"/>
            <a:ext cx="8009890" cy="3230245"/>
          </a:xfrm>
          <a:prstGeom prst="rect">
            <a:avLst/>
          </a:prstGeom>
          <a:noFill/>
        </p:spPr>
        <p:txBody>
          <a:bodyPr wrap="square" rtlCol="0">
            <a:spAutoFit/>
          </a:bodyPr>
          <a:p>
            <a:pPr algn="ctr"/>
            <a:r>
              <a:rPr lang="zh-CN" altLang="en-US" sz="2800" b="0">
                <a:latin typeface="微软雅黑" panose="020B0503020204020204" pitchFamily="34" charset="-122"/>
                <a:ea typeface="微软雅黑" panose="020B0503020204020204" pitchFamily="34" charset="-122"/>
              </a:rPr>
              <a:t>简介</a:t>
            </a:r>
            <a:endParaRPr lang="zh-CN" altLang="en-US"/>
          </a:p>
          <a:p>
            <a:pPr algn="l">
              <a:lnSpc>
                <a:spcPct val="200000"/>
              </a:lnSpc>
            </a:pPr>
            <a:r>
              <a:rPr lang="zh-CN" altLang="en-US"/>
              <a:t>  </a:t>
            </a:r>
            <a:r>
              <a:rPr lang="zh-CN" altLang="en-US" sz="1400" b="0">
                <a:latin typeface="微软雅黑" panose="020B0503020204020204" pitchFamily="34" charset="-122"/>
                <a:ea typeface="微软雅黑" panose="020B0503020204020204" pitchFamily="34" charset="-122"/>
                <a:cs typeface="微软雅黑" panose="020B0503020204020204" pitchFamily="34" charset="-122"/>
              </a:rPr>
              <a:t>深圳市巴特曼科技有限公司（以下简称“巴特曼”）创立于2017年，团队拥有多年研发经验的硬件工程师、软件工程师、APP工程师、应用软件工程师、机构设计工程师、销售团队等核心力量，是国内专注于“物联网”领域应用研究与行业方案推广的高科技创新型企业。   </a:t>
            </a:r>
            <a:endParaRPr lang="zh-CN" altLang="en-US" sz="1400" b="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lang="zh-CN" altLang="en-US" sz="1400" b="0">
                <a:latin typeface="微软雅黑" panose="020B0503020204020204" pitchFamily="34" charset="-122"/>
                <a:ea typeface="微软雅黑" panose="020B0503020204020204" pitchFamily="34" charset="-122"/>
                <a:cs typeface="微软雅黑" panose="020B0503020204020204" pitchFamily="34" charset="-122"/>
              </a:rPr>
              <a:t>      巴特曼位于中国经济特区深圳市，自成立以来一直专注于</a:t>
            </a:r>
            <a:r>
              <a:rPr lang="en-US" altLang="zh-CN" sz="1400" b="0">
                <a:latin typeface="微软雅黑" panose="020B0503020204020204" pitchFamily="34" charset="-122"/>
                <a:ea typeface="微软雅黑" panose="020B0503020204020204" pitchFamily="34" charset="-122"/>
                <a:cs typeface="微软雅黑" panose="020B0503020204020204" pitchFamily="34" charset="-122"/>
              </a:rPr>
              <a:t>Zigbee</a:t>
            </a:r>
            <a:r>
              <a:rPr lang="zh-CN" altLang="en-US" sz="1400" b="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b="0">
                <a:latin typeface="微软雅黑" panose="020B0503020204020204" pitchFamily="34" charset="-122"/>
                <a:ea typeface="微软雅黑" panose="020B0503020204020204" pitchFamily="34" charset="-122"/>
                <a:cs typeface="微软雅黑" panose="020B0503020204020204" pitchFamily="34" charset="-122"/>
              </a:rPr>
              <a:t>Lora</a:t>
            </a:r>
            <a:r>
              <a:rPr lang="zh-CN" altLang="en-US" sz="1400" b="0">
                <a:latin typeface="微软雅黑" panose="020B0503020204020204" pitchFamily="34" charset="-122"/>
                <a:ea typeface="微软雅黑" panose="020B0503020204020204" pitchFamily="34" charset="-122"/>
                <a:cs typeface="微软雅黑" panose="020B0503020204020204" pitchFamily="34" charset="-122"/>
              </a:rPr>
              <a:t>、GPRS、</a:t>
            </a:r>
            <a:r>
              <a:rPr lang="en-US" altLang="zh-CN" sz="1400" b="0">
                <a:latin typeface="微软雅黑" panose="020B0503020204020204" pitchFamily="34" charset="-122"/>
                <a:ea typeface="微软雅黑" panose="020B0503020204020204" pitchFamily="34" charset="-122"/>
                <a:cs typeface="微软雅黑" panose="020B0503020204020204" pitchFamily="34" charset="-122"/>
              </a:rPr>
              <a:t>NB-IoT</a:t>
            </a:r>
            <a:r>
              <a:rPr lang="zh-CN" altLang="en-US" sz="1400" b="0">
                <a:latin typeface="微软雅黑" panose="020B0503020204020204" pitchFamily="34" charset="-122"/>
                <a:ea typeface="微软雅黑" panose="020B0503020204020204" pitchFamily="34" charset="-122"/>
                <a:cs typeface="微软雅黑" panose="020B0503020204020204" pitchFamily="34" charset="-122"/>
              </a:rPr>
              <a:t>、4G等无线通信技术的研究，我们以专业的技术为客户提供智慧消防、智慧农业、智慧环保、智慧工业等不同领域的应用物联网解决方案、标准化产品及定制化产品服务。</a:t>
            </a:r>
            <a:r>
              <a:rPr lang="zh-CN" altLang="en-US" sz="1400" b="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0" y="1277938"/>
            <a:ext cx="9144000" cy="266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nvGrpSpPr>
          <p:cNvPr id="11" name="组合 10"/>
          <p:cNvGrpSpPr/>
          <p:nvPr/>
        </p:nvGrpSpPr>
        <p:grpSpPr>
          <a:xfrm>
            <a:off x="168275" y="449263"/>
            <a:ext cx="4089400" cy="4092575"/>
            <a:chOff x="1194616" y="1313664"/>
            <a:chExt cx="4849465" cy="4849465"/>
          </a:xfrm>
        </p:grpSpPr>
        <p:grpSp>
          <p:nvGrpSpPr>
            <p:cNvPr id="12" name="组合 11"/>
            <p:cNvGrpSpPr/>
            <p:nvPr/>
          </p:nvGrpSpPr>
          <p:grpSpPr>
            <a:xfrm>
              <a:off x="1194616" y="1313664"/>
              <a:ext cx="4849465" cy="4849465"/>
              <a:chOff x="525600" y="542925"/>
              <a:chExt cx="4464050" cy="4464050"/>
            </a:xfrm>
            <a:effectLst>
              <a:outerShdw blurRad="50800" dist="38100" dir="13500000" algn="br" rotWithShape="0">
                <a:schemeClr val="bg1">
                  <a:alpha val="40000"/>
                </a:schemeClr>
              </a:outerShdw>
            </a:effectLst>
          </p:grpSpPr>
          <p:pic>
            <p:nvPicPr>
              <p:cNvPr id="14" name="Picture 6" descr="C:\Users\Administrator\Desktop\touying.png"/>
              <p:cNvPicPr>
                <a:picLocks noChangeAspect="1" noChangeArrowheads="1"/>
              </p:cNvPicPr>
              <p:nvPr/>
            </p:nvPicPr>
            <p:blipFill>
              <a:blip r:embed="rId1">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Administrator\Desktop\comput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340" name="Picture 2"/>
            <p:cNvPicPr>
              <a:picLocks noChangeAspect="1"/>
            </p:cNvPicPr>
            <p:nvPr/>
          </p:nvPicPr>
          <p:blipFill>
            <a:blip r:embed="rId3"/>
            <a:stretch>
              <a:fillRect/>
            </a:stretch>
          </p:blipFill>
          <p:spPr>
            <a:xfrm>
              <a:off x="1655151" y="2201697"/>
              <a:ext cx="3928395" cy="2406651"/>
            </a:xfrm>
            <a:prstGeom prst="rect">
              <a:avLst/>
            </a:prstGeom>
            <a:noFill/>
            <a:ln w="6350">
              <a:noFill/>
            </a:ln>
          </p:spPr>
        </p:pic>
      </p:grpSp>
      <p:sp>
        <p:nvSpPr>
          <p:cNvPr id="16" name="TextBox 15"/>
          <p:cNvSpPr txBox="1"/>
          <p:nvPr/>
        </p:nvSpPr>
        <p:spPr>
          <a:xfrm>
            <a:off x="5767388" y="2165350"/>
            <a:ext cx="2721610" cy="859155"/>
          </a:xfrm>
          <a:prstGeom prst="rect">
            <a:avLst/>
          </a:prstGeom>
          <a:noFill/>
          <a:ln w="9525">
            <a:noFill/>
          </a:ln>
        </p:spPr>
        <p:txBody>
          <a:bodyPr wrap="none" lIns="91436" tIns="45718" rIns="91436" bIns="45718" anchor="t">
            <a:spAutoFit/>
          </a:bodyPr>
          <a:p>
            <a:r>
              <a:rPr lang="zh-CN" altLang="en-US" sz="5000" dirty="0">
                <a:solidFill>
                  <a:schemeClr val="bg1"/>
                </a:solidFill>
                <a:latin typeface="微软雅黑" panose="020B0503020204020204" pitchFamily="34" charset="-122"/>
                <a:ea typeface="微软雅黑" panose="020B0503020204020204" pitchFamily="34" charset="-122"/>
              </a:rPr>
              <a:t>物联产品</a:t>
            </a:r>
            <a:endParaRPr lang="zh-CN" altLang="en-US" sz="5000" dirty="0">
              <a:solidFill>
                <a:schemeClr val="bg1"/>
              </a:solidFill>
              <a:latin typeface="微软雅黑" panose="020B0503020204020204" pitchFamily="34" charset="-122"/>
              <a:ea typeface="微软雅黑" panose="020B0503020204020204" pitchFamily="34" charset="-122"/>
            </a:endParaRPr>
          </a:p>
        </p:txBody>
      </p:sp>
      <p:sp>
        <p:nvSpPr>
          <p:cNvPr id="18" name="椭圆 17"/>
          <p:cNvSpPr/>
          <p:nvPr/>
        </p:nvSpPr>
        <p:spPr>
          <a:xfrm>
            <a:off x="5870575" y="3105150"/>
            <a:ext cx="125413" cy="123825"/>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lIns="91436" tIns="45718" rIns="91436" bIns="45718"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mn-lt"/>
              <a:ea typeface="+mn-ea"/>
              <a:cs typeface="+mn-cs"/>
            </a:endParaRPr>
          </a:p>
        </p:txBody>
      </p:sp>
      <p:sp>
        <p:nvSpPr>
          <p:cNvPr id="20" name="椭圆 19"/>
          <p:cNvSpPr/>
          <p:nvPr/>
        </p:nvSpPr>
        <p:spPr>
          <a:xfrm>
            <a:off x="7225665" y="3105150"/>
            <a:ext cx="123825" cy="123825"/>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lIns="91436" tIns="45718" rIns="91436" bIns="45718"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mn-lt"/>
              <a:ea typeface="+mn-ea"/>
              <a:cs typeface="+mn-cs"/>
            </a:endParaRPr>
          </a:p>
        </p:txBody>
      </p:sp>
      <p:sp>
        <p:nvSpPr>
          <p:cNvPr id="25" name="TextBox 24"/>
          <p:cNvSpPr txBox="1"/>
          <p:nvPr/>
        </p:nvSpPr>
        <p:spPr>
          <a:xfrm>
            <a:off x="4876800" y="3106738"/>
            <a:ext cx="746125" cy="368300"/>
          </a:xfrm>
          <a:prstGeom prst="rect">
            <a:avLst/>
          </a:prstGeom>
          <a:noFill/>
          <a:ln w="9525">
            <a:noFill/>
          </a:ln>
        </p:spPr>
        <p:txBody>
          <a:bodyPr wrap="none" lIns="91436" tIns="45718" rIns="91436" bIns="45718" anchor="t">
            <a:spAutoFit/>
          </a:bodyPr>
          <a:p>
            <a:r>
              <a:rPr lang="en-US" altLang="zh-CN" b="0" dirty="0">
                <a:solidFill>
                  <a:schemeClr val="bg1"/>
                </a:solidFill>
                <a:latin typeface="微软雅黑" panose="020B0503020204020204" pitchFamily="34" charset="-122"/>
                <a:ea typeface="微软雅黑" panose="020B0503020204020204" pitchFamily="34" charset="-122"/>
              </a:rPr>
              <a:t>PART</a:t>
            </a:r>
            <a:endParaRPr lang="zh-CN" altLang="en-US" b="0"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4084638" y="2160588"/>
            <a:ext cx="974725" cy="1630362"/>
          </a:xfrm>
          <a:prstGeom prst="rect">
            <a:avLst/>
          </a:prstGeom>
          <a:noFill/>
          <a:ln w="9525">
            <a:noFill/>
          </a:ln>
        </p:spPr>
        <p:txBody>
          <a:bodyPr wrap="none" lIns="91436" tIns="45718" rIns="91436" bIns="45718" anchor="t">
            <a:spAutoFit/>
          </a:bodyPr>
          <a:p>
            <a:r>
              <a:rPr lang="en-US" altLang="zh-CN" sz="10000" dirty="0">
                <a:solidFill>
                  <a:schemeClr val="bg1"/>
                </a:solidFill>
                <a:latin typeface="微软雅黑" panose="020B0503020204020204" pitchFamily="34" charset="-122"/>
                <a:ea typeface="微软雅黑" panose="020B0503020204020204" pitchFamily="34" charset="-122"/>
              </a:rPr>
              <a:t>2</a:t>
            </a:r>
            <a:endParaRPr lang="zh-CN" altLang="en-US" sz="10000" dirty="0">
              <a:solidFill>
                <a:schemeClr val="bg1"/>
              </a:solidFill>
              <a:latin typeface="微软雅黑" panose="020B0503020204020204" pitchFamily="34" charset="-122"/>
              <a:ea typeface="微软雅黑" panose="020B0503020204020204" pitchFamily="34" charset="-122"/>
            </a:endParaRPr>
          </a:p>
        </p:txBody>
      </p:sp>
      <p:sp>
        <p:nvSpPr>
          <p:cNvPr id="4" name="文本框 20"/>
          <p:cNvSpPr txBox="1"/>
          <p:nvPr/>
        </p:nvSpPr>
        <p:spPr>
          <a:xfrm>
            <a:off x="6084888" y="3033078"/>
            <a:ext cx="1036637" cy="267335"/>
          </a:xfrm>
          <a:prstGeom prst="rect">
            <a:avLst/>
          </a:prstGeom>
          <a:noFill/>
          <a:ln w="9525">
            <a:noFill/>
          </a:ln>
        </p:spPr>
        <p:txBody>
          <a:bodyPr lIns="68571" tIns="34285" rIns="68571" bIns="34285" anchor="t">
            <a:spAutoFit/>
          </a:bodyPr>
          <a:p>
            <a:pPr defTabSz="684530"/>
            <a:r>
              <a:rPr lang="en-US" altLang="zh-CN" sz="2000" baseline="-3000" dirty="0">
                <a:solidFill>
                  <a:schemeClr val="bg1"/>
                </a:solidFill>
                <a:latin typeface="Arial" panose="020B0604020202020204" pitchFamily="34" charset="0"/>
                <a:ea typeface="微软雅黑" panose="020B0503020204020204" pitchFamily="34" charset="-122"/>
              </a:rPr>
              <a:t>Zigbee</a:t>
            </a:r>
            <a:r>
              <a:rPr lang="zh-CN" altLang="en-US" sz="2000" baseline="-3000" dirty="0">
                <a:solidFill>
                  <a:schemeClr val="bg1"/>
                </a:solidFill>
                <a:latin typeface="Arial" panose="020B0604020202020204" pitchFamily="34" charset="0"/>
                <a:ea typeface="微软雅黑" panose="020B0503020204020204" pitchFamily="34" charset="-122"/>
              </a:rPr>
              <a:t>系列</a:t>
            </a:r>
            <a:endParaRPr lang="zh-CN" altLang="en-US" sz="2000" baseline="-3000" dirty="0">
              <a:solidFill>
                <a:schemeClr val="bg1"/>
              </a:solidFill>
              <a:latin typeface="Arial" panose="020B0604020202020204" pitchFamily="34" charset="0"/>
              <a:ea typeface="微软雅黑" panose="020B0503020204020204" pitchFamily="34" charset="-122"/>
            </a:endParaRPr>
          </a:p>
        </p:txBody>
      </p:sp>
      <p:sp>
        <p:nvSpPr>
          <p:cNvPr id="2" name="文本框 20"/>
          <p:cNvSpPr txBox="1"/>
          <p:nvPr/>
        </p:nvSpPr>
        <p:spPr>
          <a:xfrm>
            <a:off x="7452995" y="3033395"/>
            <a:ext cx="1292860" cy="267335"/>
          </a:xfrm>
          <a:prstGeom prst="rect">
            <a:avLst/>
          </a:prstGeom>
          <a:noFill/>
          <a:ln w="9525">
            <a:noFill/>
          </a:ln>
        </p:spPr>
        <p:txBody>
          <a:bodyPr wrap="square" lIns="68571" tIns="34285" rIns="68571" bIns="34285" anchor="t">
            <a:spAutoFit/>
          </a:bodyPr>
          <a:p>
            <a:pPr defTabSz="684530"/>
            <a:r>
              <a:rPr lang="en-US" altLang="zh-CN" sz="2000" baseline="-3000" dirty="0">
                <a:solidFill>
                  <a:schemeClr val="bg1"/>
                </a:solidFill>
                <a:latin typeface="Arial" panose="020B0604020202020204" pitchFamily="34" charset="0"/>
                <a:ea typeface="微软雅黑" panose="020B0503020204020204" pitchFamily="34" charset="-122"/>
              </a:rPr>
              <a:t>2G/3G/4G</a:t>
            </a:r>
            <a:r>
              <a:rPr lang="zh-CN" altLang="en-US" sz="2000" baseline="-3000" dirty="0">
                <a:solidFill>
                  <a:schemeClr val="bg1"/>
                </a:solidFill>
                <a:latin typeface="Arial" panose="020B0604020202020204" pitchFamily="34" charset="0"/>
                <a:ea typeface="微软雅黑" panose="020B0503020204020204" pitchFamily="34" charset="-122"/>
              </a:rPr>
              <a:t>系列</a:t>
            </a:r>
            <a:endParaRPr lang="zh-CN" altLang="en-US" sz="2000" baseline="-3000" dirty="0">
              <a:solidFill>
                <a:schemeClr val="bg1"/>
              </a:solidFill>
              <a:latin typeface="Arial" panose="020B0604020202020204" pitchFamily="34" charset="0"/>
              <a:ea typeface="微软雅黑" panose="020B0503020204020204" pitchFamily="34" charset="-122"/>
            </a:endParaRPr>
          </a:p>
        </p:txBody>
      </p:sp>
      <p:sp>
        <p:nvSpPr>
          <p:cNvPr id="6" name="椭圆 5"/>
          <p:cNvSpPr/>
          <p:nvPr/>
        </p:nvSpPr>
        <p:spPr>
          <a:xfrm>
            <a:off x="5870575" y="3361055"/>
            <a:ext cx="125413" cy="123825"/>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lIns="91436" tIns="45718" rIns="91436" bIns="45718" rtlCol="0"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mn-lt"/>
              <a:ea typeface="+mn-ea"/>
              <a:cs typeface="+mn-cs"/>
            </a:endParaRPr>
          </a:p>
        </p:txBody>
      </p:sp>
      <p:sp>
        <p:nvSpPr>
          <p:cNvPr id="7" name="文本框 20"/>
          <p:cNvSpPr txBox="1"/>
          <p:nvPr/>
        </p:nvSpPr>
        <p:spPr>
          <a:xfrm>
            <a:off x="6084888" y="3300413"/>
            <a:ext cx="1036637" cy="267335"/>
          </a:xfrm>
          <a:prstGeom prst="rect">
            <a:avLst/>
          </a:prstGeom>
          <a:noFill/>
          <a:ln w="9525">
            <a:noFill/>
          </a:ln>
        </p:spPr>
        <p:txBody>
          <a:bodyPr lIns="68571" tIns="34285" rIns="68571" bIns="34285" anchor="t">
            <a:spAutoFit/>
          </a:bodyPr>
          <a:p>
            <a:pPr defTabSz="684530"/>
            <a:r>
              <a:rPr lang="en-US" altLang="zh-CN" sz="2000" baseline="-3000" dirty="0">
                <a:solidFill>
                  <a:schemeClr val="bg1"/>
                </a:solidFill>
                <a:latin typeface="Arial" panose="020B0604020202020204" pitchFamily="34" charset="0"/>
                <a:ea typeface="微软雅黑" panose="020B0503020204020204" pitchFamily="34" charset="-122"/>
              </a:rPr>
              <a:t>Wifi</a:t>
            </a:r>
            <a:r>
              <a:rPr lang="zh-CN" altLang="en-US" sz="2000" baseline="-3000" dirty="0">
                <a:solidFill>
                  <a:schemeClr val="bg1"/>
                </a:solidFill>
                <a:latin typeface="Arial" panose="020B0604020202020204" pitchFamily="34" charset="0"/>
                <a:ea typeface="微软雅黑" panose="020B0503020204020204" pitchFamily="34" charset="-122"/>
              </a:rPr>
              <a:t>系列</a:t>
            </a:r>
            <a:endParaRPr lang="zh-CN" altLang="en-US" sz="2000" baseline="-3000" dirty="0">
              <a:solidFill>
                <a:schemeClr val="bg1"/>
              </a:solidFill>
              <a:latin typeface="Arial" panose="020B0604020202020204" pitchFamily="34" charset="0"/>
              <a:ea typeface="微软雅黑" panose="020B0503020204020204" pitchFamily="34" charset="-122"/>
            </a:endParaRPr>
          </a:p>
        </p:txBody>
      </p:sp>
      <p:sp>
        <p:nvSpPr>
          <p:cNvPr id="8" name="椭圆 7"/>
          <p:cNvSpPr/>
          <p:nvPr/>
        </p:nvSpPr>
        <p:spPr>
          <a:xfrm>
            <a:off x="7223760" y="3361055"/>
            <a:ext cx="125413" cy="123825"/>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lIns="91436" tIns="45718" rIns="91436" bIns="45718" rtlCol="0"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bg1"/>
              </a:solidFill>
              <a:effectLst/>
              <a:uLnTx/>
              <a:uFillTx/>
              <a:latin typeface="+mn-lt"/>
              <a:ea typeface="+mn-ea"/>
              <a:cs typeface="+mn-cs"/>
            </a:endParaRPr>
          </a:p>
        </p:txBody>
      </p:sp>
      <p:sp>
        <p:nvSpPr>
          <p:cNvPr id="9" name="文本框 20"/>
          <p:cNvSpPr txBox="1"/>
          <p:nvPr/>
        </p:nvSpPr>
        <p:spPr>
          <a:xfrm>
            <a:off x="7510145" y="3289300"/>
            <a:ext cx="1130935" cy="267335"/>
          </a:xfrm>
          <a:prstGeom prst="rect">
            <a:avLst/>
          </a:prstGeom>
          <a:noFill/>
          <a:ln w="9525">
            <a:noFill/>
          </a:ln>
        </p:spPr>
        <p:txBody>
          <a:bodyPr wrap="square" lIns="68571" tIns="34285" rIns="68571" bIns="34285" anchor="t">
            <a:spAutoFit/>
          </a:bodyPr>
          <a:p>
            <a:pPr defTabSz="684530"/>
            <a:r>
              <a:rPr lang="en-US" altLang="zh-CN" sz="2000" baseline="-3000" dirty="0">
                <a:solidFill>
                  <a:schemeClr val="bg1"/>
                </a:solidFill>
                <a:latin typeface="Arial" panose="020B0604020202020204" pitchFamily="34" charset="0"/>
                <a:ea typeface="微软雅黑" panose="020B0503020204020204" pitchFamily="34" charset="-122"/>
              </a:rPr>
              <a:t>Modbus</a:t>
            </a:r>
            <a:r>
              <a:rPr lang="zh-CN" altLang="en-US" sz="2000" baseline="-3000" dirty="0">
                <a:solidFill>
                  <a:schemeClr val="bg1"/>
                </a:solidFill>
                <a:latin typeface="Arial" panose="020B0604020202020204" pitchFamily="34" charset="0"/>
                <a:ea typeface="微软雅黑" panose="020B0503020204020204" pitchFamily="34" charset="-122"/>
              </a:rPr>
              <a:t>系列</a:t>
            </a:r>
            <a:endParaRPr lang="zh-CN" altLang="en-US" sz="2000" baseline="-3000" dirty="0">
              <a:solidFill>
                <a:schemeClr val="bg1"/>
              </a:solidFill>
              <a:latin typeface="Arial" panose="020B0604020202020204" pitchFamily="34" charset="0"/>
              <a:ea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8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14" presetClass="entr" presetSubtype="1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par>
                          <p:cTn id="18" fill="hold">
                            <p:stCondLst>
                              <p:cond delay="1800"/>
                            </p:stCondLst>
                            <p:childTnLst>
                              <p:par>
                                <p:cTn id="19" presetID="14" presetClass="entr" presetSubtype="1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2300"/>
                            </p:stCondLst>
                            <p:childTnLst>
                              <p:par>
                                <p:cTn id="23" presetID="14" presetClass="entr" presetSubtype="1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childTnLst>
                          </p:cTn>
                        </p:par>
                        <p:par>
                          <p:cTn id="26" fill="hold">
                            <p:stCondLst>
                              <p:cond delay="2800"/>
                            </p:stCondLst>
                            <p:childTnLst>
                              <p:par>
                                <p:cTn id="27" presetID="14" presetClass="entr" presetSubtype="1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randombar(horizontal)">
                                      <p:cBhvr>
                                        <p:cTn id="29" dur="500"/>
                                        <p:tgtEl>
                                          <p:spTgt spid="26"/>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350"/>
                                        <p:tgtEl>
                                          <p:spTgt spid="4"/>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right)">
                                      <p:cBhvr>
                                        <p:cTn id="35" dur="350"/>
                                        <p:tgtEl>
                                          <p:spTgt spid="2"/>
                                        </p:tgtEl>
                                      </p:cBhvr>
                                    </p:animEffect>
                                  </p:childTnLst>
                                </p:cTn>
                              </p:par>
                            </p:childTnLst>
                          </p:cTn>
                        </p:par>
                        <p:par>
                          <p:cTn id="36" fill="hold">
                            <p:stCondLst>
                              <p:cond delay="3300"/>
                            </p:stCondLst>
                            <p:childTnLst>
                              <p:par>
                                <p:cTn id="37" presetID="14" presetClass="entr" presetSubtype="1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randombar(horizontal)">
                                      <p:cBhvr>
                                        <p:cTn id="39" dur="500"/>
                                        <p:tgtEl>
                                          <p:spTgt spid="6"/>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right)">
                                      <p:cBhvr>
                                        <p:cTn id="42" dur="350"/>
                                        <p:tgtEl>
                                          <p:spTgt spid="7"/>
                                        </p:tgtEl>
                                      </p:cBhvr>
                                    </p:animEffect>
                                  </p:childTnLst>
                                </p:cTn>
                              </p:par>
                            </p:childTnLst>
                          </p:cTn>
                        </p:par>
                        <p:par>
                          <p:cTn id="43" fill="hold">
                            <p:stCondLst>
                              <p:cond delay="3800"/>
                            </p:stCondLst>
                            <p:childTnLst>
                              <p:par>
                                <p:cTn id="44" presetID="14" presetClass="entr" presetSubtype="1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randombar(horizontal)">
                                      <p:cBhvr>
                                        <p:cTn id="46" dur="500"/>
                                        <p:tgtEl>
                                          <p:spTgt spid="8"/>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right)">
                                      <p:cBhvr>
                                        <p:cTn id="49" dur="3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0" grpId="0" bldLvl="0" animBg="1"/>
      <p:bldP spid="25" grpId="0"/>
      <p:bldP spid="26" grpId="0"/>
      <p:bldP spid="4" grpId="0"/>
      <p:bldP spid="2" grpId="0"/>
      <p:bldP spid="6" grpId="0" bldLvl="0" animBg="1"/>
      <p:bldP spid="7" grpId="0"/>
      <p:bldP spid="8" grpId="0" bldLvl="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矩形 39"/>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1" name="矩形 40"/>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2" name="TextBox 41"/>
          <p:cNvSpPr txBox="1"/>
          <p:nvPr/>
        </p:nvSpPr>
        <p:spPr>
          <a:xfrm>
            <a:off x="936625" y="312738"/>
            <a:ext cx="1310640" cy="328295"/>
          </a:xfrm>
          <a:prstGeom prst="rect">
            <a:avLst/>
          </a:prstGeom>
          <a:noFill/>
          <a:ln w="9525">
            <a:noFill/>
          </a:ln>
        </p:spPr>
        <p:txBody>
          <a:bodyPr wrap="none" lIns="68577" tIns="34289" rIns="68577" bIns="34289" anchor="t">
            <a:spAutoFit/>
          </a:bodyPr>
          <a:p>
            <a:r>
              <a:rPr lang="en-US" altLang="zh-CN" sz="1700" dirty="0">
                <a:solidFill>
                  <a:schemeClr val="accent1"/>
                </a:solidFill>
                <a:latin typeface="微软雅黑" panose="020B0503020204020204" pitchFamily="34" charset="-122"/>
                <a:ea typeface="微软雅黑" panose="020B0503020204020204" pitchFamily="34" charset="-122"/>
              </a:rPr>
              <a:t>Zigbee</a:t>
            </a:r>
            <a:r>
              <a:rPr lang="zh-CN" altLang="en-US" sz="1700" dirty="0">
                <a:solidFill>
                  <a:schemeClr val="accent1"/>
                </a:solidFill>
                <a:latin typeface="微软雅黑" panose="020B0503020204020204" pitchFamily="34" charset="-122"/>
                <a:ea typeface="微软雅黑" panose="020B0503020204020204" pitchFamily="34" charset="-122"/>
              </a:rPr>
              <a:t>系列</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93662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31825" y="925830"/>
            <a:ext cx="3102610" cy="337185"/>
          </a:xfrm>
          <a:prstGeom prst="rect">
            <a:avLst/>
          </a:prstGeom>
          <a:noFill/>
        </p:spPr>
        <p:txBody>
          <a:bodyPr wrap="square" rtlCol="0">
            <a:spAutoFit/>
          </a:bodyPr>
          <a:p>
            <a:r>
              <a:rPr lang="en-US" altLang="zh-CN" sz="1600" dirty="0">
                <a:solidFill>
                  <a:schemeClr val="accent1"/>
                </a:solidFill>
                <a:latin typeface="微软雅黑" panose="020B0503020204020204" pitchFamily="34" charset="-122"/>
                <a:ea typeface="微软雅黑" panose="020B0503020204020204" pitchFamily="34" charset="-122"/>
              </a:rPr>
              <a:t>1、Zigbee</a:t>
            </a:r>
            <a:r>
              <a:rPr lang="zh-CN" altLang="en-US" sz="1600" dirty="0">
                <a:solidFill>
                  <a:schemeClr val="accent1"/>
                </a:solidFill>
                <a:latin typeface="微软雅黑" panose="020B0503020204020204" pitchFamily="34" charset="-122"/>
                <a:ea typeface="微软雅黑" panose="020B0503020204020204" pitchFamily="34" charset="-122"/>
              </a:rPr>
              <a:t>边缘网关</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4260" y="3846195"/>
            <a:ext cx="1755775" cy="337185"/>
          </a:xfrm>
          <a:prstGeom prst="rect">
            <a:avLst/>
          </a:prstGeom>
          <a:noFill/>
        </p:spPr>
        <p:txBody>
          <a:bodyPr wrap="square" rtlCol="0">
            <a:spAutoFit/>
          </a:bodyPr>
          <a:p>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734435" y="1233170"/>
            <a:ext cx="5372735" cy="3830955"/>
          </a:xfrm>
          <a:prstGeom prst="rect">
            <a:avLst/>
          </a:prstGeom>
          <a:noFill/>
        </p:spPr>
        <p:txBody>
          <a:bodyPr wrap="square" rtlCol="0">
            <a:spAutoFit/>
          </a:bodyPr>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Zigbee边缘网关是一款电信运营商移</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动</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网络+Zigbee双模网关，可以同时连接多</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个终端</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设备或者其他第三方Zigbee硬件设备，将感知信息通过广覆盖的电信运营商网络实时双向同步到云平台。从而构成对于楼宇，水池，地下建筑，偏远地区等运营商网络信号较差的地区的全覆盖。</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en-US" altLang="zh-CN" sz="1800" b="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Zigbee边缘网关</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作为中继，使得智格边缘网关在隑墙情况下可连接120米内物联网设备。</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22300" y="1347470"/>
            <a:ext cx="3016250" cy="3556635"/>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bldLvl="0" animBg="1"/>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矩形 39"/>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1" name="矩形 40"/>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2" name="TextBox 41"/>
          <p:cNvSpPr txBox="1"/>
          <p:nvPr/>
        </p:nvSpPr>
        <p:spPr>
          <a:xfrm>
            <a:off x="936625" y="312738"/>
            <a:ext cx="1310640" cy="328295"/>
          </a:xfrm>
          <a:prstGeom prst="rect">
            <a:avLst/>
          </a:prstGeom>
          <a:noFill/>
          <a:ln w="9525">
            <a:noFill/>
          </a:ln>
        </p:spPr>
        <p:txBody>
          <a:bodyPr wrap="none" lIns="68577" tIns="34289" rIns="68577" bIns="34289" anchor="t">
            <a:spAutoFit/>
          </a:bodyPr>
          <a:p>
            <a:r>
              <a:rPr lang="en-US" altLang="zh-CN" sz="1700" dirty="0">
                <a:solidFill>
                  <a:schemeClr val="accent1"/>
                </a:solidFill>
                <a:latin typeface="微软雅黑" panose="020B0503020204020204" pitchFamily="34" charset="-122"/>
                <a:ea typeface="微软雅黑" panose="020B0503020204020204" pitchFamily="34" charset="-122"/>
              </a:rPr>
              <a:t>Zigbee</a:t>
            </a:r>
            <a:r>
              <a:rPr lang="zh-CN" altLang="en-US" sz="1700" dirty="0">
                <a:solidFill>
                  <a:schemeClr val="accent1"/>
                </a:solidFill>
                <a:latin typeface="微软雅黑" panose="020B0503020204020204" pitchFamily="34" charset="-122"/>
                <a:ea typeface="微软雅黑" panose="020B0503020204020204" pitchFamily="34" charset="-122"/>
              </a:rPr>
              <a:t>系列</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93662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31825" y="925830"/>
            <a:ext cx="3102610" cy="337185"/>
          </a:xfrm>
          <a:prstGeom prst="rect">
            <a:avLst/>
          </a:prstGeom>
          <a:noFill/>
        </p:spPr>
        <p:txBody>
          <a:bodyPr wrap="square" rtlCol="0">
            <a:spAutoFit/>
          </a:bodyPr>
          <a:p>
            <a:r>
              <a:rPr lang="en-US" altLang="zh-CN" sz="1600" dirty="0">
                <a:solidFill>
                  <a:schemeClr val="accent1"/>
                </a:solidFill>
                <a:latin typeface="微软雅黑" panose="020B0503020204020204" pitchFamily="34" charset="-122"/>
                <a:ea typeface="微软雅黑" panose="020B0503020204020204" pitchFamily="34" charset="-122"/>
              </a:rPr>
              <a:t>2、Zigbee</a:t>
            </a:r>
            <a:r>
              <a:rPr lang="zh-CN" altLang="en-US" sz="1600" dirty="0">
                <a:solidFill>
                  <a:schemeClr val="accent1"/>
                </a:solidFill>
                <a:latin typeface="微软雅黑" panose="020B0503020204020204" pitchFamily="34" charset="-122"/>
                <a:ea typeface="微软雅黑" panose="020B0503020204020204" pitchFamily="34" charset="-122"/>
                <a:sym typeface="+mn-ea"/>
              </a:rPr>
              <a:t>静水</a:t>
            </a:r>
            <a:r>
              <a:rPr lang="zh-CN" altLang="en-US" sz="1600" dirty="0">
                <a:solidFill>
                  <a:schemeClr val="accent1"/>
                </a:solidFill>
                <a:latin typeface="微软雅黑" panose="020B0503020204020204" pitchFamily="34" charset="-122"/>
                <a:ea typeface="微软雅黑" panose="020B0503020204020204" pitchFamily="34" charset="-122"/>
              </a:rPr>
              <a:t>水位计</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4260" y="3846195"/>
            <a:ext cx="1755775" cy="337185"/>
          </a:xfrm>
          <a:prstGeom prst="rect">
            <a:avLst/>
          </a:prstGeom>
          <a:noFill/>
        </p:spPr>
        <p:txBody>
          <a:bodyPr wrap="square" rtlCol="0">
            <a:spAutoFit/>
          </a:bodyPr>
          <a:p>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734435" y="1176655"/>
            <a:ext cx="5372735" cy="3415030"/>
          </a:xfrm>
          <a:prstGeom prst="rect">
            <a:avLst/>
          </a:prstGeom>
          <a:noFill/>
        </p:spPr>
        <p:txBody>
          <a:bodyPr wrap="square" rtlCol="0">
            <a:spAutoFit/>
          </a:bodyPr>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Zigbee静水水位计是与业用于静止封闭水体的深度测试的物联网设备，可以用于对于消防水池/水箱，生活水池等关键水体的可用性实时监控。完全后装式设计，无需</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任</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何布线，只需激活设备后，抛入水</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池即可使用，无需</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任</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何与业人员施工，实时水位和发化告警即可送达指定的微信客户端。</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150000"/>
              </a:lnSpc>
            </a:pP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通过</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边缘</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网关/路由器接入云端，在地下水池等网络信号盲区也可进行万物互联。</a:t>
            </a:r>
            <a:endPar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631825" y="1348105"/>
            <a:ext cx="2827020" cy="3251835"/>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bldLvl="0" animBg="1"/>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矩形 39"/>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1" name="矩形 40"/>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2" name="TextBox 41"/>
          <p:cNvSpPr txBox="1"/>
          <p:nvPr/>
        </p:nvSpPr>
        <p:spPr>
          <a:xfrm>
            <a:off x="936625" y="312738"/>
            <a:ext cx="1310640" cy="328295"/>
          </a:xfrm>
          <a:prstGeom prst="rect">
            <a:avLst/>
          </a:prstGeom>
          <a:noFill/>
          <a:ln w="9525">
            <a:noFill/>
          </a:ln>
        </p:spPr>
        <p:txBody>
          <a:bodyPr wrap="none" lIns="68577" tIns="34289" rIns="68577" bIns="34289" anchor="t">
            <a:spAutoFit/>
          </a:bodyPr>
          <a:p>
            <a:r>
              <a:rPr lang="en-US" altLang="zh-CN" sz="1700" dirty="0">
                <a:solidFill>
                  <a:schemeClr val="accent1"/>
                </a:solidFill>
                <a:latin typeface="微软雅黑" panose="020B0503020204020204" pitchFamily="34" charset="-122"/>
                <a:ea typeface="微软雅黑" panose="020B0503020204020204" pitchFamily="34" charset="-122"/>
              </a:rPr>
              <a:t>Zigbee</a:t>
            </a:r>
            <a:r>
              <a:rPr lang="zh-CN" altLang="en-US" sz="1700" dirty="0">
                <a:solidFill>
                  <a:schemeClr val="accent1"/>
                </a:solidFill>
                <a:latin typeface="微软雅黑" panose="020B0503020204020204" pitchFamily="34" charset="-122"/>
                <a:ea typeface="微软雅黑" panose="020B0503020204020204" pitchFamily="34" charset="-122"/>
              </a:rPr>
              <a:t>系列</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93662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31825" y="925830"/>
            <a:ext cx="3102610" cy="337185"/>
          </a:xfrm>
          <a:prstGeom prst="rect">
            <a:avLst/>
          </a:prstGeom>
          <a:noFill/>
        </p:spPr>
        <p:txBody>
          <a:bodyPr wrap="square" rtlCol="0">
            <a:spAutoFit/>
          </a:bodyPr>
          <a:p>
            <a:r>
              <a:rPr lang="en-US" altLang="zh-CN" sz="1600" dirty="0">
                <a:solidFill>
                  <a:schemeClr val="accent1"/>
                </a:solidFill>
                <a:latin typeface="微软雅黑" panose="020B0503020204020204" pitchFamily="34" charset="-122"/>
                <a:ea typeface="微软雅黑" panose="020B0503020204020204" pitchFamily="34" charset="-122"/>
              </a:rPr>
              <a:t>3、</a:t>
            </a:r>
            <a:r>
              <a:rPr lang="en-US" altLang="zh-CN" sz="1600" dirty="0">
                <a:solidFill>
                  <a:schemeClr val="accent1"/>
                </a:solidFill>
                <a:latin typeface="微软雅黑" panose="020B0503020204020204" pitchFamily="34" charset="-122"/>
                <a:ea typeface="微软雅黑" panose="020B0503020204020204" pitchFamily="34" charset="-122"/>
                <a:sym typeface="+mn-ea"/>
              </a:rPr>
              <a:t>CC2530PA</a:t>
            </a:r>
            <a:r>
              <a:rPr lang="zh-CN" altLang="en-US" sz="1600" dirty="0">
                <a:solidFill>
                  <a:schemeClr val="accent1"/>
                </a:solidFill>
                <a:latin typeface="微软雅黑" panose="020B0503020204020204" pitchFamily="34" charset="-122"/>
                <a:ea typeface="微软雅黑" panose="020B0503020204020204" pitchFamily="34" charset="-122"/>
                <a:sym typeface="+mn-ea"/>
              </a:rPr>
              <a:t>模组</a:t>
            </a:r>
            <a:r>
              <a:rPr lang="zh-CN" altLang="en-US" sz="1600" dirty="0">
                <a:solidFill>
                  <a:schemeClr val="accent1"/>
                </a:solidFill>
                <a:latin typeface="微软雅黑" panose="020B0503020204020204" pitchFamily="34" charset="-122"/>
                <a:ea typeface="微软雅黑" panose="020B0503020204020204" pitchFamily="34" charset="-122"/>
              </a:rPr>
              <a:t>核心模块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pic>
        <p:nvPicPr>
          <p:cNvPr id="9" name="图片 9" descr="01"/>
          <p:cNvPicPr>
            <a:picLocks noChangeAspect="1"/>
          </p:cNvPicPr>
          <p:nvPr/>
        </p:nvPicPr>
        <p:blipFill>
          <a:blip r:embed="rId1"/>
          <a:stretch>
            <a:fillRect/>
          </a:stretch>
        </p:blipFill>
        <p:spPr>
          <a:xfrm>
            <a:off x="967105" y="1874520"/>
            <a:ext cx="2432050" cy="2069465"/>
          </a:xfrm>
          <a:prstGeom prst="rect">
            <a:avLst/>
          </a:prstGeom>
        </p:spPr>
      </p:pic>
      <p:sp>
        <p:nvSpPr>
          <p:cNvPr id="3" name="文本框 2"/>
          <p:cNvSpPr txBox="1"/>
          <p:nvPr/>
        </p:nvSpPr>
        <p:spPr>
          <a:xfrm>
            <a:off x="1064260" y="3831590"/>
            <a:ext cx="1755775" cy="337185"/>
          </a:xfrm>
          <a:prstGeom prst="rect">
            <a:avLst/>
          </a:prstGeom>
          <a:noFill/>
        </p:spPr>
        <p:txBody>
          <a:bodyPr wrap="square" rtlCol="0">
            <a:spAutoFit/>
          </a:bodyPr>
          <a:p>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76065" y="1263015"/>
            <a:ext cx="4864735" cy="3692525"/>
          </a:xfrm>
          <a:prstGeom prst="rect">
            <a:avLst/>
          </a:prstGeom>
          <a:noFill/>
        </p:spPr>
        <p:txBody>
          <a:bodyPr wrap="square" rtlCol="0">
            <a:spAutoFit/>
          </a:bodyPr>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一、产品特性</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）2V-3.6V供电电压</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）无线协议，IEEE802.15.4ZigBee</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）支持程序及协议开发</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二、射频参数</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）无线综合测试仪器：IQ2010 </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）最大发射功率：3-5dBm </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）灵敏度：-95~-100dBm </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）频偏：-15KHz~+40KHz</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EVM测试：PASS</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6</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功率谱模板测试：PASS </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7</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）天线：IPEX外接天线或者PCB板载天线</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矩形 39"/>
          <p:cNvSpPr/>
          <p:nvPr/>
        </p:nvSpPr>
        <p:spPr>
          <a:xfrm>
            <a:off x="341313" y="271463"/>
            <a:ext cx="3365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1" name="矩形 40"/>
          <p:cNvSpPr/>
          <p:nvPr/>
        </p:nvSpPr>
        <p:spPr>
          <a:xfrm>
            <a:off x="622300" y="417513"/>
            <a:ext cx="236538" cy="22701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68577" tIns="34289" rIns="68577" bIns="34289"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2" name="TextBox 41"/>
          <p:cNvSpPr txBox="1"/>
          <p:nvPr/>
        </p:nvSpPr>
        <p:spPr>
          <a:xfrm>
            <a:off x="936625" y="312738"/>
            <a:ext cx="1310640" cy="328295"/>
          </a:xfrm>
          <a:prstGeom prst="rect">
            <a:avLst/>
          </a:prstGeom>
          <a:noFill/>
          <a:ln w="9525">
            <a:noFill/>
          </a:ln>
        </p:spPr>
        <p:txBody>
          <a:bodyPr wrap="none" lIns="68577" tIns="34289" rIns="68577" bIns="34289" anchor="t">
            <a:spAutoFit/>
          </a:bodyPr>
          <a:p>
            <a:r>
              <a:rPr lang="en-US" altLang="zh-CN" sz="1700" dirty="0">
                <a:solidFill>
                  <a:schemeClr val="accent1"/>
                </a:solidFill>
                <a:latin typeface="微软雅黑" panose="020B0503020204020204" pitchFamily="34" charset="-122"/>
                <a:ea typeface="微软雅黑" panose="020B0503020204020204" pitchFamily="34" charset="-122"/>
              </a:rPr>
              <a:t>Zigbee</a:t>
            </a:r>
            <a:r>
              <a:rPr lang="zh-CN" altLang="en-US" sz="1700" dirty="0">
                <a:solidFill>
                  <a:schemeClr val="accent1"/>
                </a:solidFill>
                <a:latin typeface="微软雅黑" panose="020B0503020204020204" pitchFamily="34" charset="-122"/>
                <a:ea typeface="微软雅黑" panose="020B0503020204020204" pitchFamily="34" charset="-122"/>
              </a:rPr>
              <a:t>系列</a:t>
            </a:r>
            <a:endParaRPr lang="zh-CN" altLang="en-US" sz="1700"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936625" y="644525"/>
            <a:ext cx="742315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31825" y="925830"/>
            <a:ext cx="3102610" cy="337185"/>
          </a:xfrm>
          <a:prstGeom prst="rect">
            <a:avLst/>
          </a:prstGeom>
          <a:noFill/>
        </p:spPr>
        <p:txBody>
          <a:bodyPr wrap="square" rtlCol="0">
            <a:spAutoFit/>
          </a:bodyPr>
          <a:p>
            <a:r>
              <a:rPr lang="en-US" altLang="zh-CN" sz="1600" dirty="0">
                <a:solidFill>
                  <a:schemeClr val="accent1"/>
                </a:solidFill>
                <a:latin typeface="微软雅黑" panose="020B0503020204020204" pitchFamily="34" charset="-122"/>
                <a:ea typeface="微软雅黑" panose="020B0503020204020204" pitchFamily="34" charset="-122"/>
              </a:rPr>
              <a:t>4、</a:t>
            </a:r>
            <a:r>
              <a:rPr lang="en-US" altLang="zh-CN" sz="1600" dirty="0">
                <a:solidFill>
                  <a:schemeClr val="accent1"/>
                </a:solidFill>
                <a:latin typeface="微软雅黑" panose="020B0503020204020204" pitchFamily="34" charset="-122"/>
                <a:ea typeface="微软雅黑" panose="020B0503020204020204" pitchFamily="34" charset="-122"/>
                <a:sym typeface="+mn-ea"/>
              </a:rPr>
              <a:t>CC2530</a:t>
            </a:r>
            <a:r>
              <a:rPr lang="zh-CN" altLang="en-US" sz="1600" dirty="0">
                <a:solidFill>
                  <a:schemeClr val="accent1"/>
                </a:solidFill>
                <a:latin typeface="微软雅黑" panose="020B0503020204020204" pitchFamily="34" charset="-122"/>
                <a:ea typeface="微软雅黑" panose="020B0503020204020204" pitchFamily="34" charset="-122"/>
              </a:rPr>
              <a:t>核心模块</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64260" y="3831590"/>
            <a:ext cx="1755775" cy="337185"/>
          </a:xfrm>
          <a:prstGeom prst="rect">
            <a:avLst/>
          </a:prstGeom>
          <a:noFill/>
        </p:spPr>
        <p:txBody>
          <a:bodyPr wrap="square" rtlCol="0">
            <a:spAutoFit/>
          </a:bodyPr>
          <a:p>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76065" y="1106170"/>
            <a:ext cx="4722495" cy="3692525"/>
          </a:xfrm>
          <a:prstGeom prst="rect">
            <a:avLst/>
          </a:prstGeom>
          <a:noFill/>
        </p:spPr>
        <p:txBody>
          <a:bodyPr wrap="square" rtlCol="0">
            <a:spAutoFit/>
          </a:bodyPr>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一、产品特性</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）2V-3.6V供电电压</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）无线协议，IEEE802.15.4ZigBee</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）支持程序及协议开发</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二、射频参数</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）无线综合测试仪器：IQ2010 </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）最大发射功率：3-5dBm </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）灵敏度：-95~-100dBm </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）频偏：-15KHz~+40KHz</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EVM测试：PASS</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6</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功率谱模板测试：PASS </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altLang="zh-CN"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7</a:t>
            </a:r>
            <a:r>
              <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）天线：IPEX外接天线或者PCB板载天线</a:t>
            </a:r>
            <a:endParaRPr lang="zh-CN" altLang="en-US" sz="1800" b="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8" name="图片 8" descr="02"/>
          <p:cNvPicPr>
            <a:picLocks noChangeAspect="1"/>
          </p:cNvPicPr>
          <p:nvPr/>
        </p:nvPicPr>
        <p:blipFill>
          <a:blip r:embed="rId1"/>
          <a:stretch>
            <a:fillRect/>
          </a:stretch>
        </p:blipFill>
        <p:spPr>
          <a:xfrm>
            <a:off x="475615" y="1825625"/>
            <a:ext cx="3151505" cy="2165985"/>
          </a:xfrm>
          <a:prstGeom prst="rect">
            <a:avLst/>
          </a:prstGeom>
        </p:spPr>
      </p:pic>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bldLvl="0" animBg="1"/>
      <p:bldP spid="42" grpId="0"/>
    </p:bldLst>
  </p:timing>
</p:sld>
</file>

<file path=ppt/theme/theme1.xml><?xml version="1.0" encoding="utf-8"?>
<a:theme xmlns:a="http://schemas.openxmlformats.org/drawingml/2006/main" name="Default Design">
  <a:themeElements>
    <a:clrScheme name="自定义 6">
      <a:dk1>
        <a:sysClr val="windowText" lastClr="000000"/>
      </a:dk1>
      <a:lt1>
        <a:sysClr val="window" lastClr="FFFFFF"/>
      </a:lt1>
      <a:dk2>
        <a:srgbClr val="242852"/>
      </a:dk2>
      <a:lt2>
        <a:srgbClr val="ACCBF9"/>
      </a:lt2>
      <a:accent1>
        <a:srgbClr val="0575C7"/>
      </a:accent1>
      <a:accent2>
        <a:srgbClr val="05ACF2"/>
      </a:accent2>
      <a:accent3>
        <a:srgbClr val="0575C7"/>
      </a:accent3>
      <a:accent4>
        <a:srgbClr val="05ACF2"/>
      </a:accent4>
      <a:accent5>
        <a:srgbClr val="5AA2AE"/>
      </a:accent5>
      <a:accent6>
        <a:srgbClr val="9D90A0"/>
      </a:accent6>
      <a:hlink>
        <a:srgbClr val="9454C3"/>
      </a:hlink>
      <a:folHlink>
        <a:srgbClr val="3EBBF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CC3300"/>
        </a:dk2>
        <a:lt2>
          <a:srgbClr val="808080"/>
        </a:lt2>
        <a:accent1>
          <a:srgbClr val="FF6161"/>
        </a:accent1>
        <a:accent2>
          <a:srgbClr val="FFC319"/>
        </a:accent2>
        <a:accent3>
          <a:srgbClr val="FFFFFF"/>
        </a:accent3>
        <a:accent4>
          <a:srgbClr val="000000"/>
        </a:accent4>
        <a:accent5>
          <a:srgbClr val="FFB7B7"/>
        </a:accent5>
        <a:accent6>
          <a:srgbClr val="E7B016"/>
        </a:accent6>
        <a:hlink>
          <a:srgbClr val="A8D02A"/>
        </a:hlink>
        <a:folHlink>
          <a:srgbClr val="5CB1FE"/>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6666"/>
        </a:dk2>
        <a:lt2>
          <a:srgbClr val="808080"/>
        </a:lt2>
        <a:accent1>
          <a:srgbClr val="F8A230"/>
        </a:accent1>
        <a:accent2>
          <a:srgbClr val="5CACE2"/>
        </a:accent2>
        <a:accent3>
          <a:srgbClr val="FFFFFF"/>
        </a:accent3>
        <a:accent4>
          <a:srgbClr val="000000"/>
        </a:accent4>
        <a:accent5>
          <a:srgbClr val="FBCEAD"/>
        </a:accent5>
        <a:accent6>
          <a:srgbClr val="539BCD"/>
        </a:accent6>
        <a:hlink>
          <a:srgbClr val="E569A7"/>
        </a:hlink>
        <a:folHlink>
          <a:srgbClr val="95D844"/>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66"/>
        </a:dk2>
        <a:lt2>
          <a:srgbClr val="808080"/>
        </a:lt2>
        <a:accent1>
          <a:srgbClr val="8EEA3A"/>
        </a:accent1>
        <a:accent2>
          <a:srgbClr val="F97B90"/>
        </a:accent2>
        <a:accent3>
          <a:srgbClr val="FFFFFF"/>
        </a:accent3>
        <a:accent4>
          <a:srgbClr val="000000"/>
        </a:accent4>
        <a:accent5>
          <a:srgbClr val="C6F3AE"/>
        </a:accent5>
        <a:accent6>
          <a:srgbClr val="E26F82"/>
        </a:accent6>
        <a:hlink>
          <a:srgbClr val="5DC2F5"/>
        </a:hlink>
        <a:folHlink>
          <a:srgbClr val="FFA4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4419</Words>
  <Application>WPS 演示</Application>
  <PresentationFormat>自定义</PresentationFormat>
  <Paragraphs>273</Paragraphs>
  <Slides>31</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Arial</vt:lpstr>
      <vt:lpstr>宋体</vt:lpstr>
      <vt:lpstr>Wingdings</vt:lpstr>
      <vt:lpstr>Amelia BT</vt:lpstr>
      <vt:lpstr>微软雅黑</vt:lpstr>
      <vt:lpstr>Impact</vt:lpstr>
      <vt:lpstr>华文细黑</vt:lpstr>
      <vt:lpstr>Arial Unicode MS</vt:lpstr>
      <vt:lpstr>AMGDT</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Guild Design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ppt13432</dc:title>
  <dc:creator>www.themegallery.com</dc:creator>
  <cp:lastModifiedBy>Andy</cp:lastModifiedBy>
  <cp:revision>538</cp:revision>
  <dcterms:created xsi:type="dcterms:W3CDTF">2008-03-10T09:13:00Z</dcterms:created>
  <dcterms:modified xsi:type="dcterms:W3CDTF">2019-11-27T02:10:57Z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